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embeddedFontLst>
    <p:embeddedFont>
      <p:font typeface="Calibri" panose="020F0502020204030204" pitchFamily="34" charset="0"/>
      <p:regular r:id="rId16"/>
      <p:bold r:id="rId17"/>
      <p:italic r:id="rId18"/>
      <p:boldItalic r:id="rId19"/>
    </p:embeddedFont>
    <p:embeddedFont>
      <p:font typeface="Arial Black" panose="020B0A04020102020204" pitchFamily="34" charset="0"/>
      <p:bold r:id="rId2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1" roundtripDataSignature="AMtx7mjjS2ZV2g2YoIcS/qZnEIXIUMqb1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customschemas.google.com/relationships/presentationmetadata" Target="meta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27793989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9224446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42" name="Google Shape;242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5530156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58" name="Google Shape;258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1376875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77" name="Google Shape;277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31726479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g1fb273a1f13_0_2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9" name="Google Shape;299;g1fb273a1f13_0_2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935298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91" name="Google Shape;9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574269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06" name="Google Shape;10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9158847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37" name="Google Shape;13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0519411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1fb273a1f13_3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52" name="Google Shape;152;g1fb273a1f13_3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1161481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1fb273a1f13_3_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66" name="Google Shape;166;g1fb273a1f13_3_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3772157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1fb273a1f13_4_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90" name="Google Shape;190;g1fb273a1f13_4_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3201125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1fb273a1f13_4_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3" name="Google Shape;213;g1fb273a1f13_4_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555629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34" name="Google Shape;234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6834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9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19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4" name="Google Shape;14;p19"/>
          <p:cNvSpPr txBox="1">
            <a:spLocks noGrp="1"/>
          </p:cNvSpPr>
          <p:nvPr>
            <p:ph type="dt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19"/>
          <p:cNvSpPr txBox="1">
            <a:spLocks noGrp="1"/>
          </p:cNvSpPr>
          <p:nvPr>
            <p:ph type="ft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19"/>
          <p:cNvSpPr txBox="1">
            <a:spLocks noGrp="1"/>
          </p:cNvSpPr>
          <p:nvPr>
            <p:ph type="sldNum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8"/>
          <p:cNvSpPr txBox="1"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8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28"/>
          <p:cNvSpPr txBox="1">
            <a:spLocks noGrp="1"/>
          </p:cNvSpPr>
          <p:nvPr>
            <p:ph type="dt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28"/>
          <p:cNvSpPr txBox="1">
            <a:spLocks noGrp="1"/>
          </p:cNvSpPr>
          <p:nvPr>
            <p:ph type="ft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28"/>
          <p:cNvSpPr txBox="1">
            <a:spLocks noGrp="1"/>
          </p:cNvSpPr>
          <p:nvPr>
            <p:ph type="sldNum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9"/>
          <p:cNvSpPr txBox="1">
            <a:spLocks noGrp="1"/>
          </p:cNvSpPr>
          <p:nvPr>
            <p:ph type="title"/>
          </p:nvPr>
        </p:nvSpPr>
        <p:spPr>
          <a:xfrm rot="5400000">
            <a:off x="4623595" y="2285207"/>
            <a:ext cx="5811838" cy="1971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9"/>
          <p:cNvSpPr txBox="1">
            <a:spLocks noGrp="1"/>
          </p:cNvSpPr>
          <p:nvPr>
            <p:ph type="body" idx="1"/>
          </p:nvPr>
        </p:nvSpPr>
        <p:spPr>
          <a:xfrm rot="5400000">
            <a:off x="604046" y="389731"/>
            <a:ext cx="5811838" cy="5762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29"/>
          <p:cNvSpPr txBox="1">
            <a:spLocks noGrp="1"/>
          </p:cNvSpPr>
          <p:nvPr>
            <p:ph type="dt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29"/>
          <p:cNvSpPr txBox="1">
            <a:spLocks noGrp="1"/>
          </p:cNvSpPr>
          <p:nvPr>
            <p:ph type="ft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29"/>
          <p:cNvSpPr txBox="1">
            <a:spLocks noGrp="1"/>
          </p:cNvSpPr>
          <p:nvPr>
            <p:ph type="sldNum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0"/>
          <p:cNvSpPr txBox="1"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20"/>
          <p:cNvSpPr txBox="1">
            <a:spLocks noGrp="1"/>
          </p:cNvSpPr>
          <p:nvPr>
            <p:ph type="dt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20"/>
          <p:cNvSpPr txBox="1">
            <a:spLocks noGrp="1"/>
          </p:cNvSpPr>
          <p:nvPr>
            <p:ph type="ft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20"/>
          <p:cNvSpPr txBox="1">
            <a:spLocks noGrp="1"/>
          </p:cNvSpPr>
          <p:nvPr>
            <p:ph type="sldNum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1"/>
          <p:cNvSpPr txBox="1"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21"/>
          <p:cNvSpPr txBox="1"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21"/>
          <p:cNvSpPr txBox="1">
            <a:spLocks noGrp="1"/>
          </p:cNvSpPr>
          <p:nvPr>
            <p:ph type="dt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21"/>
          <p:cNvSpPr txBox="1">
            <a:spLocks noGrp="1"/>
          </p:cNvSpPr>
          <p:nvPr>
            <p:ph type="ft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21"/>
          <p:cNvSpPr txBox="1">
            <a:spLocks noGrp="1"/>
          </p:cNvSpPr>
          <p:nvPr>
            <p:ph type="sldNum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22"/>
          <p:cNvSpPr txBox="1"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22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3867151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22"/>
          <p:cNvSpPr txBox="1">
            <a:spLocks noGrp="1"/>
          </p:cNvSpPr>
          <p:nvPr>
            <p:ph type="body" idx="2"/>
          </p:nvPr>
        </p:nvSpPr>
        <p:spPr>
          <a:xfrm>
            <a:off x="4648201" y="1825625"/>
            <a:ext cx="3867151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22"/>
          <p:cNvSpPr txBox="1">
            <a:spLocks noGrp="1"/>
          </p:cNvSpPr>
          <p:nvPr>
            <p:ph type="dt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22"/>
          <p:cNvSpPr txBox="1">
            <a:spLocks noGrp="1"/>
          </p:cNvSpPr>
          <p:nvPr>
            <p:ph type="ft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22"/>
          <p:cNvSpPr txBox="1">
            <a:spLocks noGrp="1"/>
          </p:cNvSpPr>
          <p:nvPr>
            <p:ph type="sldNum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23"/>
          <p:cNvSpPr txBox="1"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23"/>
          <p:cNvSpPr txBox="1"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23"/>
          <p:cNvSpPr txBox="1">
            <a:spLocks noGrp="1"/>
          </p:cNvSpPr>
          <p:nvPr>
            <p:ph type="body" idx="2"/>
          </p:nvPr>
        </p:nvSpPr>
        <p:spPr>
          <a:xfrm>
            <a:off x="839789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23"/>
          <p:cNvSpPr txBox="1">
            <a:spLocks noGrp="1"/>
          </p:cNvSpPr>
          <p:nvPr>
            <p:ph type="body" idx="3"/>
          </p:nvPr>
        </p:nvSpPr>
        <p:spPr>
          <a:xfrm>
            <a:off x="6172201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23"/>
          <p:cNvSpPr txBox="1">
            <a:spLocks noGrp="1"/>
          </p:cNvSpPr>
          <p:nvPr>
            <p:ph type="body" idx="4"/>
          </p:nvPr>
        </p:nvSpPr>
        <p:spPr>
          <a:xfrm>
            <a:off x="6172201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23"/>
          <p:cNvSpPr txBox="1">
            <a:spLocks noGrp="1"/>
          </p:cNvSpPr>
          <p:nvPr>
            <p:ph type="dt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23"/>
          <p:cNvSpPr txBox="1">
            <a:spLocks noGrp="1"/>
          </p:cNvSpPr>
          <p:nvPr>
            <p:ph type="ft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23"/>
          <p:cNvSpPr txBox="1">
            <a:spLocks noGrp="1"/>
          </p:cNvSpPr>
          <p:nvPr>
            <p:ph type="sldNum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4"/>
          <p:cNvSpPr txBox="1"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24"/>
          <p:cNvSpPr txBox="1">
            <a:spLocks noGrp="1"/>
          </p:cNvSpPr>
          <p:nvPr>
            <p:ph type="dt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24"/>
          <p:cNvSpPr txBox="1">
            <a:spLocks noGrp="1"/>
          </p:cNvSpPr>
          <p:nvPr>
            <p:ph type="ft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24"/>
          <p:cNvSpPr txBox="1">
            <a:spLocks noGrp="1"/>
          </p:cNvSpPr>
          <p:nvPr>
            <p:ph type="sldNum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5"/>
          <p:cNvSpPr txBox="1">
            <a:spLocks noGrp="1"/>
          </p:cNvSpPr>
          <p:nvPr>
            <p:ph type="dt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5"/>
          <p:cNvSpPr txBox="1">
            <a:spLocks noGrp="1"/>
          </p:cNvSpPr>
          <p:nvPr>
            <p:ph type="ft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25"/>
          <p:cNvSpPr txBox="1">
            <a:spLocks noGrp="1"/>
          </p:cNvSpPr>
          <p:nvPr>
            <p:ph type="sldNum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6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6"/>
          <p:cNvSpPr txBox="1">
            <a:spLocks noGrp="1"/>
          </p:cNvSpPr>
          <p:nvPr>
            <p:ph type="body" idx="1"/>
          </p:nvPr>
        </p:nvSpPr>
        <p:spPr>
          <a:xfrm>
            <a:off x="5183188" y="987427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26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26"/>
          <p:cNvSpPr txBox="1">
            <a:spLocks noGrp="1"/>
          </p:cNvSpPr>
          <p:nvPr>
            <p:ph type="dt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26"/>
          <p:cNvSpPr txBox="1">
            <a:spLocks noGrp="1"/>
          </p:cNvSpPr>
          <p:nvPr>
            <p:ph type="ft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6"/>
          <p:cNvSpPr txBox="1">
            <a:spLocks noGrp="1"/>
          </p:cNvSpPr>
          <p:nvPr>
            <p:ph type="sldNum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7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7"/>
          <p:cNvSpPr>
            <a:spLocks noGrp="1"/>
          </p:cNvSpPr>
          <p:nvPr>
            <p:ph type="pic" idx="2"/>
          </p:nvPr>
        </p:nvSpPr>
        <p:spPr>
          <a:xfrm>
            <a:off x="5183188" y="987427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27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27"/>
          <p:cNvSpPr txBox="1">
            <a:spLocks noGrp="1"/>
          </p:cNvSpPr>
          <p:nvPr>
            <p:ph type="dt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27"/>
          <p:cNvSpPr txBox="1">
            <a:spLocks noGrp="1"/>
          </p:cNvSpPr>
          <p:nvPr>
            <p:ph type="ft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7"/>
          <p:cNvSpPr txBox="1">
            <a:spLocks noGrp="1"/>
          </p:cNvSpPr>
          <p:nvPr>
            <p:ph type="sldNum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8"/>
          <p:cNvSpPr txBox="1"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8"/>
          <p:cNvSpPr txBox="1">
            <a:spLocks noGrp="1"/>
          </p:cNvSpPr>
          <p:nvPr>
            <p:ph type="dt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8"/>
          <p:cNvSpPr txBox="1">
            <a:spLocks noGrp="1"/>
          </p:cNvSpPr>
          <p:nvPr>
            <p:ph type="ft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8"/>
          <p:cNvSpPr txBox="1">
            <a:spLocks noGrp="1"/>
          </p:cNvSpPr>
          <p:nvPr>
            <p:ph type="sldNum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g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/>
          <p:nvPr/>
        </p:nvSpPr>
        <p:spPr>
          <a:xfrm>
            <a:off x="25" y="3868900"/>
            <a:ext cx="12192000" cy="1725600"/>
          </a:xfrm>
          <a:prstGeom prst="rect">
            <a:avLst/>
          </a:prstGeom>
          <a:solidFill>
            <a:srgbClr val="C4E2FC">
              <a:alpha val="35686"/>
            </a:srgbClr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" name="Google Shape;85;p1"/>
          <p:cNvSpPr txBox="1"/>
          <p:nvPr/>
        </p:nvSpPr>
        <p:spPr>
          <a:xfrm>
            <a:off x="1649325" y="4107425"/>
            <a:ext cx="8893500" cy="12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ru-RU" sz="3600" b="1">
                <a:solidFill>
                  <a:srgbClr val="002060"/>
                </a:solidFill>
              </a:rPr>
              <a:t>Правила профилактики </a:t>
            </a:r>
            <a:endParaRPr sz="3600" b="1">
              <a:solidFill>
                <a:srgbClr val="002060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ru-RU" sz="3600" b="1">
                <a:solidFill>
                  <a:srgbClr val="002060"/>
                </a:solidFill>
              </a:rPr>
              <a:t>травли (буллинга) ребенка</a:t>
            </a:r>
            <a:endParaRPr sz="3600" b="0" i="0" u="none" strike="noStrike" cap="non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6" name="Google Shape;86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6725" y="662150"/>
            <a:ext cx="2147525" cy="932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121572" y="1263506"/>
            <a:ext cx="2536980" cy="2325407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225369" y="1410864"/>
            <a:ext cx="2807530" cy="2105987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87;g1bc6e687a7d_0_0"/>
          <p:cNvSpPr/>
          <p:nvPr/>
        </p:nvSpPr>
        <p:spPr bwMode="auto">
          <a:xfrm>
            <a:off x="1649325" y="83325"/>
            <a:ext cx="9920172" cy="5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4473" tIns="42225" rIns="84473" bIns="42225" anchor="t" anchorCtr="0">
            <a:noAutofit/>
          </a:bodyPr>
          <a:lstStyle/>
          <a:p>
            <a:pPr marL="0" marR="0" lvl="0" indent="0" algn="ctr" defTabSz="844896" eaLnBrk="1" fontAlgn="auto" latinLnBrk="0" hangingPunct="1">
              <a:lnSpc>
                <a:spcPct val="114999"/>
              </a:lnSpc>
              <a:spcBef>
                <a:spcPts val="1108"/>
              </a:spcBef>
              <a:spcAft>
                <a:spcPts val="0"/>
              </a:spcAft>
              <a:buClrTx/>
              <a:buSzPts val="1100"/>
              <a:buFontTx/>
              <a:buNone/>
              <a:tabLst/>
              <a:defRPr/>
            </a:pPr>
            <a:r>
              <a:rPr kumimoji="0" lang="kk-KZ" sz="18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МИНИСТЕРСТВО ПРОСВЕЩЕНИЯ РЕСПУБЛИКИ КАЗАХСТАН </a:t>
            </a:r>
            <a:endParaRPr kumimoji="0" sz="17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16"/>
          <p:cNvSpPr txBox="1"/>
          <p:nvPr/>
        </p:nvSpPr>
        <p:spPr>
          <a:xfrm>
            <a:off x="2248928" y="1183309"/>
            <a:ext cx="79824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ru-RU" sz="2000" b="1">
                <a:solidFill>
                  <a:srgbClr val="002060"/>
                </a:solidFill>
              </a:rPr>
              <a:t>При обращении детей, пострадавших от травли (буллинга), за медицинской помощью организация здравоохранения:</a:t>
            </a:r>
            <a:endParaRPr sz="2000" b="0" i="0" u="none" strike="noStrike" cap="non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5" name="Google Shape;245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2157" y="2469932"/>
            <a:ext cx="2054572" cy="4032222"/>
          </a:xfrm>
          <a:prstGeom prst="rect">
            <a:avLst/>
          </a:prstGeom>
          <a:noFill/>
          <a:ln>
            <a:noFill/>
          </a:ln>
        </p:spPr>
      </p:pic>
      <p:sp>
        <p:nvSpPr>
          <p:cNvPr id="246" name="Google Shape;246;p16"/>
          <p:cNvSpPr/>
          <p:nvPr/>
        </p:nvSpPr>
        <p:spPr>
          <a:xfrm>
            <a:off x="2764225" y="2233475"/>
            <a:ext cx="8495400" cy="8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ru-RU" sz="1600">
                <a:solidFill>
                  <a:schemeClr val="dk1"/>
                </a:solidFill>
              </a:rPr>
              <a:t>Регистрирует в соответствии с формой учетной документации в области здравоохранения, утвержденной приказом исполняющего обязанности министра здравоохранения Республики Казахстан от 30 октября 2020 года № ҚР ДСМ-175/2020</a:t>
            </a:r>
            <a:endParaRPr sz="1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7" name="Google Shape;247;p16"/>
          <p:cNvSpPr/>
          <p:nvPr/>
        </p:nvSpPr>
        <p:spPr>
          <a:xfrm>
            <a:off x="2773772" y="3337250"/>
            <a:ext cx="8361900" cy="33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ru-RU" sz="1600">
                <a:solidFill>
                  <a:schemeClr val="dk1"/>
                </a:solidFill>
              </a:rPr>
              <a:t>Проводит визуальный осмотр ребенка</a:t>
            </a:r>
            <a:endParaRPr sz="1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" name="Google Shape;248;p16"/>
          <p:cNvSpPr/>
          <p:nvPr/>
        </p:nvSpPr>
        <p:spPr>
          <a:xfrm>
            <a:off x="2743200" y="4118097"/>
            <a:ext cx="8692200" cy="60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ru-RU" sz="1600">
                <a:solidFill>
                  <a:schemeClr val="dk1"/>
                </a:solidFill>
              </a:rPr>
              <a:t>Оказывает медицинскую помощь детям, пострадавшим от травли (буллинга), </a:t>
            </a:r>
            <a:endParaRPr sz="160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ru-RU" sz="1600">
                <a:solidFill>
                  <a:schemeClr val="dk1"/>
                </a:solidFill>
              </a:rPr>
              <a:t>в соответствии со стандартами оказания медицинской помощи.</a:t>
            </a:r>
            <a:endParaRPr sz="1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9" name="Google Shape;249;p16"/>
          <p:cNvSpPr txBox="1"/>
          <p:nvPr/>
        </p:nvSpPr>
        <p:spPr>
          <a:xfrm>
            <a:off x="2238705" y="2254815"/>
            <a:ext cx="3888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ru-RU" sz="4000" b="1" i="0" u="none" strike="noStrike" cap="none">
                <a:solidFill>
                  <a:srgbClr val="9CC2E5"/>
                </a:solidFill>
                <a:latin typeface="Arial Black"/>
                <a:ea typeface="Arial Black"/>
                <a:cs typeface="Arial Black"/>
                <a:sym typeface="Arial Black"/>
              </a:rPr>
              <a:t>1</a:t>
            </a:r>
            <a:endParaRPr sz="4000" b="1" i="0" u="none" strike="noStrike" cap="none">
              <a:solidFill>
                <a:srgbClr val="9CC2E5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cxnSp>
        <p:nvCxnSpPr>
          <p:cNvPr id="250" name="Google Shape;250;p16"/>
          <p:cNvCxnSpPr/>
          <p:nvPr/>
        </p:nvCxnSpPr>
        <p:spPr>
          <a:xfrm rot="10800000" flipH="1">
            <a:off x="2837794" y="3053665"/>
            <a:ext cx="8292600" cy="630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51" name="Google Shape;251;p16"/>
          <p:cNvSpPr txBox="1"/>
          <p:nvPr/>
        </p:nvSpPr>
        <p:spPr>
          <a:xfrm>
            <a:off x="2243960" y="3230257"/>
            <a:ext cx="3888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ru-RU" sz="4000" b="1" i="0" u="none" strike="noStrike" cap="none">
                <a:solidFill>
                  <a:srgbClr val="9CC2E5"/>
                </a:solidFill>
                <a:latin typeface="Arial Black"/>
                <a:ea typeface="Arial Black"/>
                <a:cs typeface="Arial Black"/>
                <a:sym typeface="Arial Black"/>
              </a:rPr>
              <a:t>2</a:t>
            </a:r>
            <a:endParaRPr sz="4000" b="1" i="0" u="none" strike="noStrike" cap="none">
              <a:solidFill>
                <a:srgbClr val="9CC2E5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cxnSp>
        <p:nvCxnSpPr>
          <p:cNvPr id="252" name="Google Shape;252;p16"/>
          <p:cNvCxnSpPr/>
          <p:nvPr/>
        </p:nvCxnSpPr>
        <p:spPr>
          <a:xfrm rot="10800000" flipH="1">
            <a:off x="2843049" y="3734818"/>
            <a:ext cx="8292600" cy="630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53" name="Google Shape;253;p16"/>
          <p:cNvCxnSpPr/>
          <p:nvPr/>
        </p:nvCxnSpPr>
        <p:spPr>
          <a:xfrm rot="10800000" flipH="1">
            <a:off x="2843049" y="4767460"/>
            <a:ext cx="8292600" cy="630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54" name="Google Shape;254;p16"/>
          <p:cNvSpPr txBox="1"/>
          <p:nvPr/>
        </p:nvSpPr>
        <p:spPr>
          <a:xfrm>
            <a:off x="2238706" y="4015907"/>
            <a:ext cx="3888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ru-RU" sz="4000" b="1" i="0" u="none" strike="noStrike" cap="none">
                <a:solidFill>
                  <a:srgbClr val="9CC2E5"/>
                </a:solidFill>
                <a:latin typeface="Arial Black"/>
                <a:ea typeface="Arial Black"/>
                <a:cs typeface="Arial Black"/>
                <a:sym typeface="Arial Black"/>
              </a:rPr>
              <a:t>3</a:t>
            </a:r>
            <a:endParaRPr sz="4000" b="1" i="0" u="none" strike="noStrike" cap="none">
              <a:solidFill>
                <a:srgbClr val="9CC2E5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pic>
        <p:nvPicPr>
          <p:cNvPr id="255" name="Google Shape;255;p1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643577" y="0"/>
            <a:ext cx="1548423" cy="6726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17"/>
          <p:cNvSpPr/>
          <p:nvPr/>
        </p:nvSpPr>
        <p:spPr>
          <a:xfrm>
            <a:off x="7891150" y="2341688"/>
            <a:ext cx="3621300" cy="15129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8575" cap="flat" cmpd="sng">
            <a:solidFill>
              <a:srgbClr val="9CC2E5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1" name="Google Shape;261;p17"/>
          <p:cNvSpPr/>
          <p:nvPr/>
        </p:nvSpPr>
        <p:spPr>
          <a:xfrm>
            <a:off x="3107088" y="4762350"/>
            <a:ext cx="5977800" cy="10773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8575" cap="flat" cmpd="sng">
            <a:solidFill>
              <a:srgbClr val="9CC2E5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2" name="Google Shape;262;p17"/>
          <p:cNvSpPr txBox="1"/>
          <p:nvPr/>
        </p:nvSpPr>
        <p:spPr>
          <a:xfrm>
            <a:off x="490702" y="830500"/>
            <a:ext cx="114990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ru-RU" sz="2000" b="1">
                <a:solidFill>
                  <a:srgbClr val="002060"/>
                </a:solidFill>
              </a:rPr>
              <a:t>Организации образования, здравоохранения, социальной защиты при факте травли (буллинга) ребенка незамедлительно в письменном виде информируют:</a:t>
            </a:r>
            <a:endParaRPr sz="2000" b="0" i="0" u="none" strike="noStrike" cap="non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3" name="Google Shape;263;p17"/>
          <p:cNvSpPr/>
          <p:nvPr/>
        </p:nvSpPr>
        <p:spPr>
          <a:xfrm>
            <a:off x="371675" y="2341688"/>
            <a:ext cx="3973500" cy="15051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8575" cap="flat" cmpd="sng">
            <a:solidFill>
              <a:srgbClr val="9CC2E5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4" name="Google Shape;264;p17"/>
          <p:cNvSpPr/>
          <p:nvPr/>
        </p:nvSpPr>
        <p:spPr>
          <a:xfrm>
            <a:off x="2118017" y="2080655"/>
            <a:ext cx="480900" cy="480900"/>
          </a:xfrm>
          <a:prstGeom prst="ellipse">
            <a:avLst/>
          </a:prstGeom>
          <a:solidFill>
            <a:schemeClr val="lt1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5" name="Google Shape;265;p17"/>
          <p:cNvSpPr/>
          <p:nvPr/>
        </p:nvSpPr>
        <p:spPr>
          <a:xfrm>
            <a:off x="866250" y="2728063"/>
            <a:ext cx="30189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ru-RU" sz="1600">
                <a:solidFill>
                  <a:schemeClr val="dk1"/>
                </a:solidFill>
              </a:rPr>
              <a:t>местный исполнительный орган в сфере образования</a:t>
            </a:r>
            <a:endParaRPr sz="1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" name="Google Shape;266;p17"/>
          <p:cNvSpPr/>
          <p:nvPr/>
        </p:nvSpPr>
        <p:spPr>
          <a:xfrm>
            <a:off x="3318450" y="5054077"/>
            <a:ext cx="5555100" cy="48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ru-RU" sz="1600">
                <a:solidFill>
                  <a:schemeClr val="dk1"/>
                </a:solidFill>
              </a:rPr>
              <a:t>органы внутренних дел (далее - ОВД)</a:t>
            </a:r>
            <a:endParaRPr sz="1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7" name="Google Shape;267;p17"/>
          <p:cNvSpPr txBox="1"/>
          <p:nvPr/>
        </p:nvSpPr>
        <p:spPr>
          <a:xfrm>
            <a:off x="2143652" y="2025412"/>
            <a:ext cx="3888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ru-RU" sz="3200" b="1" i="0" u="none" strike="noStrike" cap="none">
                <a:solidFill>
                  <a:srgbClr val="9CC2E5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3200" b="1" i="0" u="none" strike="noStrike" cap="none">
              <a:solidFill>
                <a:srgbClr val="9CC2E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8" name="Google Shape;268;p17"/>
          <p:cNvSpPr/>
          <p:nvPr/>
        </p:nvSpPr>
        <p:spPr>
          <a:xfrm>
            <a:off x="5855550" y="4524321"/>
            <a:ext cx="480900" cy="480900"/>
          </a:xfrm>
          <a:prstGeom prst="ellipse">
            <a:avLst/>
          </a:prstGeom>
          <a:solidFill>
            <a:schemeClr val="lt1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9" name="Google Shape;269;p17"/>
          <p:cNvSpPr txBox="1"/>
          <p:nvPr/>
        </p:nvSpPr>
        <p:spPr>
          <a:xfrm>
            <a:off x="5881187" y="4469078"/>
            <a:ext cx="3888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ru-RU" sz="3200" b="1" i="0" u="none" strike="noStrike" cap="none">
                <a:solidFill>
                  <a:srgbClr val="9CC2E5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3200" b="1" i="0" u="none" strike="noStrike" cap="none">
              <a:solidFill>
                <a:srgbClr val="9CC2E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70" name="Google Shape;270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692045" y="1696349"/>
            <a:ext cx="2950404" cy="2704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1" name="Google Shape;271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643577" y="0"/>
            <a:ext cx="1548423" cy="672662"/>
          </a:xfrm>
          <a:prstGeom prst="rect">
            <a:avLst/>
          </a:prstGeom>
          <a:noFill/>
          <a:ln>
            <a:noFill/>
          </a:ln>
        </p:spPr>
      </p:pic>
      <p:sp>
        <p:nvSpPr>
          <p:cNvPr id="272" name="Google Shape;272;p17"/>
          <p:cNvSpPr/>
          <p:nvPr/>
        </p:nvSpPr>
        <p:spPr>
          <a:xfrm>
            <a:off x="8192350" y="2728063"/>
            <a:ext cx="30189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600">
                <a:solidFill>
                  <a:schemeClr val="dk1"/>
                </a:solidFill>
              </a:rPr>
              <a:t>организацию образования </a:t>
            </a:r>
            <a:endParaRPr sz="1600">
              <a:solidFill>
                <a:schemeClr val="dk1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600">
                <a:solidFill>
                  <a:schemeClr val="dk1"/>
                </a:solidFill>
              </a:rPr>
              <a:t>по месту обучения ребенка</a:t>
            </a:r>
            <a:endParaRPr sz="1600">
              <a:solidFill>
                <a:schemeClr val="dk1"/>
              </a:solidFill>
            </a:endParaRPr>
          </a:p>
        </p:txBody>
      </p:sp>
      <p:sp>
        <p:nvSpPr>
          <p:cNvPr id="273" name="Google Shape;273;p17"/>
          <p:cNvSpPr/>
          <p:nvPr/>
        </p:nvSpPr>
        <p:spPr>
          <a:xfrm>
            <a:off x="9461359" y="2083850"/>
            <a:ext cx="480900" cy="480900"/>
          </a:xfrm>
          <a:prstGeom prst="ellipse">
            <a:avLst/>
          </a:prstGeom>
          <a:solidFill>
            <a:schemeClr val="lt1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4" name="Google Shape;274;p17"/>
          <p:cNvSpPr txBox="1"/>
          <p:nvPr/>
        </p:nvSpPr>
        <p:spPr>
          <a:xfrm>
            <a:off x="9486995" y="2028607"/>
            <a:ext cx="3888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ru-RU" sz="3200" b="1" i="0" u="none" strike="noStrike" cap="none">
                <a:solidFill>
                  <a:srgbClr val="9CC2E5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3200" b="1" i="0" u="none" strike="noStrike" cap="none">
              <a:solidFill>
                <a:srgbClr val="9CC2E5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15"/>
          <p:cNvSpPr txBox="1"/>
          <p:nvPr/>
        </p:nvSpPr>
        <p:spPr>
          <a:xfrm>
            <a:off x="2248928" y="621184"/>
            <a:ext cx="79824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ru-RU" sz="2000" b="1">
                <a:solidFill>
                  <a:srgbClr val="002060"/>
                </a:solidFill>
              </a:rPr>
              <a:t>При обращении законного представителя ребенка, пострадавшего от травли (буллинга), ОВД:</a:t>
            </a:r>
            <a:endParaRPr sz="2000" b="0" i="0" u="none" strike="noStrike" cap="non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80" name="Google Shape;280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9563" y="2680138"/>
            <a:ext cx="2254188" cy="3847430"/>
          </a:xfrm>
          <a:prstGeom prst="rect">
            <a:avLst/>
          </a:prstGeom>
          <a:noFill/>
          <a:ln>
            <a:noFill/>
          </a:ln>
        </p:spPr>
      </p:pic>
      <p:sp>
        <p:nvSpPr>
          <p:cNvPr id="281" name="Google Shape;281;p15"/>
          <p:cNvSpPr/>
          <p:nvPr/>
        </p:nvSpPr>
        <p:spPr>
          <a:xfrm>
            <a:off x="2610941" y="2015397"/>
            <a:ext cx="4687500" cy="9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>
                <a:solidFill>
                  <a:schemeClr val="dk1"/>
                </a:solidFill>
              </a:rPr>
              <a:t>рассматривают поступившее обращение и проводят проверку при наличии признаков административного либо уголовного правонарушения;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2" name="Google Shape;282;p15"/>
          <p:cNvSpPr/>
          <p:nvPr/>
        </p:nvSpPr>
        <p:spPr>
          <a:xfrm>
            <a:off x="2579409" y="3207980"/>
            <a:ext cx="4750800" cy="116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>
                <a:solidFill>
                  <a:schemeClr val="dk1"/>
                </a:solidFill>
              </a:rPr>
              <a:t>при отсутствии оснований к возбуждению уголовного дела или при его прекращении за отсутствием состава преступления, направляют сообщения о травле (буллинга) ребенка в орган, вышестоящий к организации образования, в которой произошел случай, для рассмотрения по существу и принятия решения;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3" name="Google Shape;283;p15"/>
          <p:cNvSpPr/>
          <p:nvPr/>
        </p:nvSpPr>
        <p:spPr>
          <a:xfrm>
            <a:off x="2579410" y="4981559"/>
            <a:ext cx="4771800" cy="7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>
                <a:solidFill>
                  <a:schemeClr val="dk1"/>
                </a:solidFill>
              </a:rPr>
              <a:t>оказывают содействия органам образования в правовом воспитании несовершеннолетних, их законным представителям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4" name="Google Shape;284;p15"/>
          <p:cNvSpPr/>
          <p:nvPr/>
        </p:nvSpPr>
        <p:spPr>
          <a:xfrm>
            <a:off x="7889750" y="2071025"/>
            <a:ext cx="3494700" cy="230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>
                <a:solidFill>
                  <a:schemeClr val="dk1"/>
                </a:solidFill>
              </a:rPr>
              <a:t>привлекают представителя органа, осуществляющего функции по защите прав ребенка, педагогов или психологов, для проведения действий по рассмотрению факта травли (буллинга) и других мероприятий с участием несовершеннолетнего, его законных представителей, при отсутствии такового либо когда их присутствие противоречит интересам ребенка.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5" name="Google Shape;285;p15"/>
          <p:cNvSpPr/>
          <p:nvPr/>
        </p:nvSpPr>
        <p:spPr>
          <a:xfrm>
            <a:off x="2191261" y="2009147"/>
            <a:ext cx="387300" cy="387300"/>
          </a:xfrm>
          <a:prstGeom prst="ellipse">
            <a:avLst/>
          </a:prstGeom>
          <a:solidFill>
            <a:schemeClr val="lt1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6" name="Google Shape;286;p1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287781" y="2080095"/>
            <a:ext cx="290640" cy="227953"/>
          </a:xfrm>
          <a:prstGeom prst="rect">
            <a:avLst/>
          </a:prstGeom>
          <a:noFill/>
          <a:ln>
            <a:noFill/>
          </a:ln>
        </p:spPr>
      </p:pic>
      <p:sp>
        <p:nvSpPr>
          <p:cNvPr id="287" name="Google Shape;287;p15"/>
          <p:cNvSpPr/>
          <p:nvPr/>
        </p:nvSpPr>
        <p:spPr>
          <a:xfrm>
            <a:off x="2164985" y="3223093"/>
            <a:ext cx="387300" cy="387300"/>
          </a:xfrm>
          <a:prstGeom prst="ellipse">
            <a:avLst/>
          </a:prstGeom>
          <a:solidFill>
            <a:schemeClr val="lt1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8" name="Google Shape;288;p1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261505" y="3294041"/>
            <a:ext cx="290640" cy="227953"/>
          </a:xfrm>
          <a:prstGeom prst="rect">
            <a:avLst/>
          </a:prstGeom>
          <a:noFill/>
          <a:ln>
            <a:noFill/>
          </a:ln>
        </p:spPr>
      </p:pic>
      <p:sp>
        <p:nvSpPr>
          <p:cNvPr id="289" name="Google Shape;289;p15"/>
          <p:cNvSpPr/>
          <p:nvPr/>
        </p:nvSpPr>
        <p:spPr>
          <a:xfrm>
            <a:off x="2186005" y="4968190"/>
            <a:ext cx="387300" cy="387300"/>
          </a:xfrm>
          <a:prstGeom prst="ellipse">
            <a:avLst/>
          </a:prstGeom>
          <a:solidFill>
            <a:schemeClr val="lt1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90" name="Google Shape;290;p1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282525" y="5039138"/>
            <a:ext cx="290640" cy="227953"/>
          </a:xfrm>
          <a:prstGeom prst="rect">
            <a:avLst/>
          </a:prstGeom>
          <a:noFill/>
          <a:ln>
            <a:noFill/>
          </a:ln>
        </p:spPr>
      </p:pic>
      <p:sp>
        <p:nvSpPr>
          <p:cNvPr id="291" name="Google Shape;291;p15"/>
          <p:cNvSpPr/>
          <p:nvPr/>
        </p:nvSpPr>
        <p:spPr>
          <a:xfrm>
            <a:off x="7454316" y="2014402"/>
            <a:ext cx="387300" cy="387300"/>
          </a:xfrm>
          <a:prstGeom prst="ellipse">
            <a:avLst/>
          </a:prstGeom>
          <a:solidFill>
            <a:schemeClr val="lt1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92" name="Google Shape;292;p1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550836" y="2085350"/>
            <a:ext cx="290640" cy="22795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93" name="Google Shape;293;p15"/>
          <p:cNvCxnSpPr/>
          <p:nvPr/>
        </p:nvCxnSpPr>
        <p:spPr>
          <a:xfrm>
            <a:off x="3767079" y="3043857"/>
            <a:ext cx="2564400" cy="10500"/>
          </a:xfrm>
          <a:prstGeom prst="straightConnector1">
            <a:avLst/>
          </a:prstGeom>
          <a:noFill/>
          <a:ln w="1905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94" name="Google Shape;294;p15"/>
          <p:cNvCxnSpPr/>
          <p:nvPr/>
        </p:nvCxnSpPr>
        <p:spPr>
          <a:xfrm>
            <a:off x="3845906" y="4867783"/>
            <a:ext cx="2564400" cy="10500"/>
          </a:xfrm>
          <a:prstGeom prst="straightConnector1">
            <a:avLst/>
          </a:prstGeom>
          <a:noFill/>
          <a:ln w="1905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95" name="Google Shape;295;p15"/>
          <p:cNvCxnSpPr/>
          <p:nvPr/>
        </p:nvCxnSpPr>
        <p:spPr>
          <a:xfrm>
            <a:off x="8354903" y="4683914"/>
            <a:ext cx="2564400" cy="10500"/>
          </a:xfrm>
          <a:prstGeom prst="straightConnector1">
            <a:avLst/>
          </a:prstGeom>
          <a:noFill/>
          <a:ln w="1905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296" name="Google Shape;296;p1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643577" y="0"/>
            <a:ext cx="1548423" cy="6726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g1fb273a1f13_0_208"/>
          <p:cNvSpPr/>
          <p:nvPr/>
        </p:nvSpPr>
        <p:spPr>
          <a:xfrm>
            <a:off x="879400" y="2963475"/>
            <a:ext cx="10633200" cy="218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</a:rPr>
              <a:t>Травля (буллинг) ребенка со стороны педагога организаций образования в отношении ребенка (детьми) в период учебно-воспитательного процесса рассматривается советом по педагогической этике в соответствии Типовыми правилами организации работы совета по педагогической этике, утвержденными 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>
                <a:solidFill>
                  <a:srgbClr val="00B0F0"/>
                </a:solidFill>
              </a:rPr>
              <a:t>приказом Министра образования и науки Республики Казахстан от 11 мая 2020 года № 190 </a:t>
            </a:r>
            <a:endParaRPr sz="1800" b="1">
              <a:solidFill>
                <a:srgbClr val="00B0F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>
                <a:solidFill>
                  <a:srgbClr val="00B0F0"/>
                </a:solidFill>
              </a:rPr>
              <a:t>"О некоторых вопросах педагогической этики" (зарегистрирован в Реестре государственной регистрации нормативных правовых актов под № 20619).</a:t>
            </a:r>
            <a:endParaRPr sz="1800" b="1">
              <a:solidFill>
                <a:srgbClr val="00B0F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02" name="Google Shape;302;g1fb273a1f13_0_208" descr="F:\Преза ЕН\27 апреля\02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26400" y="1288357"/>
            <a:ext cx="3067324" cy="135038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3" name="Google Shape;303;g1fb273a1f13_0_20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643577" y="0"/>
            <a:ext cx="1548423" cy="67266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04" name="Google Shape;304;g1fb273a1f13_0_208"/>
          <p:cNvCxnSpPr/>
          <p:nvPr/>
        </p:nvCxnSpPr>
        <p:spPr>
          <a:xfrm>
            <a:off x="2697900" y="2790975"/>
            <a:ext cx="6796200" cy="0"/>
          </a:xfrm>
          <a:prstGeom prst="straightConnector1">
            <a:avLst/>
          </a:prstGeom>
          <a:noFill/>
          <a:ln w="9525" cap="flat" cmpd="sng">
            <a:solidFill>
              <a:srgbClr val="033562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"/>
          <p:cNvSpPr txBox="1"/>
          <p:nvPr/>
        </p:nvSpPr>
        <p:spPr>
          <a:xfrm>
            <a:off x="2553730" y="621184"/>
            <a:ext cx="70269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ru-RU" sz="2000" b="1">
                <a:solidFill>
                  <a:srgbClr val="002060"/>
                </a:solidFill>
              </a:rPr>
              <a:t>В настоящих правилах использованы </a:t>
            </a:r>
            <a:br>
              <a:rPr lang="ru-RU" sz="2000" b="1">
                <a:solidFill>
                  <a:srgbClr val="002060"/>
                </a:solidFill>
              </a:rPr>
            </a:br>
            <a:r>
              <a:rPr lang="ru-RU" sz="2000" b="1">
                <a:solidFill>
                  <a:srgbClr val="002060"/>
                </a:solidFill>
              </a:rPr>
              <a:t>следующие основные понятия:</a:t>
            </a:r>
            <a:endParaRPr sz="2000" b="1" i="0" u="none" strike="noStrike" cap="non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" name="Google Shape;94;p2"/>
          <p:cNvSpPr/>
          <p:nvPr/>
        </p:nvSpPr>
        <p:spPr>
          <a:xfrm>
            <a:off x="733425" y="1693827"/>
            <a:ext cx="3657600" cy="20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b="1">
                <a:solidFill>
                  <a:srgbClr val="00B0F0"/>
                </a:solidFill>
              </a:rPr>
              <a:t>Травля (буллинг) ребенка  </a:t>
            </a:r>
            <a:r>
              <a:rPr lang="ru-RU" sz="1400" b="1" i="0" u="none" strike="noStrike" cap="none">
                <a:solidFill>
                  <a:srgbClr val="00B0F0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r>
              <a:rPr lang="ru-RU" sz="1400" b="0" i="0" u="none" strike="noStrike" cap="none">
                <a:solidFill>
                  <a:srgbClr val="00B0F0"/>
                </a:solidFill>
                <a:latin typeface="Arial"/>
                <a:ea typeface="Arial"/>
                <a:cs typeface="Arial"/>
                <a:sym typeface="Arial"/>
              </a:rPr>
              <a:t>– </a:t>
            </a:r>
            <a:endParaRPr sz="1400" b="0" i="0" u="none" strike="noStrike" cap="none">
              <a:solidFill>
                <a:srgbClr val="00B0F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200">
                <a:solidFill>
                  <a:schemeClr val="dk1"/>
                </a:solidFill>
              </a:rPr>
              <a:t>систематические (два и более раза) действия унизительного характера, преследование и (или) запугивание, в том числе направленные на принуждение к совершению или отказу от совершения какого-либо действия, а равно те же действия, совершенные публично или с использованием средств массовой информации и (или) сетей телекоммуникаций (кибербуллинг);</a:t>
            </a:r>
            <a:endParaRPr sz="1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Google Shape;95;p2"/>
          <p:cNvSpPr/>
          <p:nvPr/>
        </p:nvSpPr>
        <p:spPr>
          <a:xfrm>
            <a:off x="7458075" y="1731925"/>
            <a:ext cx="3886200" cy="175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b="1">
                <a:solidFill>
                  <a:srgbClr val="00B0F0"/>
                </a:solidFill>
              </a:rPr>
              <a:t>Социальная реабилитация</a:t>
            </a:r>
            <a:r>
              <a:rPr lang="ru-RU" sz="1400" b="1" i="0" u="none" strike="noStrike" cap="none">
                <a:solidFill>
                  <a:srgbClr val="00B0F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1400" b="0" i="0" u="none" strike="noStrike" cap="none">
                <a:solidFill>
                  <a:srgbClr val="00B0F0"/>
                </a:solidFill>
                <a:latin typeface="Arial"/>
                <a:ea typeface="Arial"/>
                <a:cs typeface="Arial"/>
                <a:sym typeface="Arial"/>
              </a:rPr>
              <a:t>– </a:t>
            </a:r>
            <a:endParaRPr sz="1400" b="0" i="0" u="none" strike="noStrike" cap="none">
              <a:solidFill>
                <a:srgbClr val="00B0F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ru-RU" sz="1200">
                <a:solidFill>
                  <a:schemeClr val="dk1"/>
                </a:solidFill>
              </a:rPr>
              <a:t>комплекс мер, осуществляемый органами и учреждениями системы профилактики правонарушений, безнадзорности и беспризорности среди несовершеннолетних, направленных на правовое, социальное, физическое, психическое, педагогическое, моральное и (или) материальное восстановление несовершеннолетнего, находящегося в трудной жизненной ситуации;</a:t>
            </a: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2"/>
          <p:cNvSpPr/>
          <p:nvPr/>
        </p:nvSpPr>
        <p:spPr>
          <a:xfrm>
            <a:off x="581025" y="4404081"/>
            <a:ext cx="3886200" cy="154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b="1">
                <a:solidFill>
                  <a:srgbClr val="00B0F0"/>
                </a:solidFill>
              </a:rPr>
              <a:t>Социальная адаптация</a:t>
            </a:r>
            <a:r>
              <a:rPr lang="ru-RU" sz="1400" b="1" i="0" u="none" strike="noStrike" cap="none">
                <a:solidFill>
                  <a:srgbClr val="00B0F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1400" b="0" i="0" u="none" strike="noStrike" cap="none">
                <a:solidFill>
                  <a:srgbClr val="00B0F0"/>
                </a:solidFill>
                <a:latin typeface="Arial"/>
                <a:ea typeface="Arial"/>
                <a:cs typeface="Arial"/>
                <a:sym typeface="Arial"/>
              </a:rPr>
              <a:t>–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ru-RU" sz="1200">
                <a:solidFill>
                  <a:schemeClr val="dk1"/>
                </a:solidFill>
              </a:rPr>
              <a:t>процесс активного приспособления ребенка, находящегося в трудной жизненной ситуации, к условиям социальной среды путем усвоения и восприятия ценностей, правил и норм поведения, принятых в обществе, а также процесс преодоления последствий психологической и (или) моральной травмы;</a:t>
            </a: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p2"/>
          <p:cNvSpPr/>
          <p:nvPr/>
        </p:nvSpPr>
        <p:spPr>
          <a:xfrm>
            <a:off x="7524750" y="4437775"/>
            <a:ext cx="3580200" cy="183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b="1">
                <a:solidFill>
                  <a:srgbClr val="00B0F0"/>
                </a:solidFill>
              </a:rPr>
              <a:t>Законные представители ребенка </a:t>
            </a:r>
            <a:r>
              <a:rPr lang="ru-RU" sz="1400" b="1" i="0" u="none" strike="noStrike" cap="none">
                <a:solidFill>
                  <a:srgbClr val="00B0F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1400" b="0" i="0" u="none" strike="noStrike" cap="none">
                <a:solidFill>
                  <a:srgbClr val="00B0F0"/>
                </a:solidFill>
                <a:latin typeface="Arial"/>
                <a:ea typeface="Arial"/>
                <a:cs typeface="Arial"/>
                <a:sym typeface="Arial"/>
              </a:rPr>
              <a:t>– </a:t>
            </a:r>
            <a:endParaRPr sz="1400" b="0" i="0" u="none" strike="noStrike" cap="none">
              <a:solidFill>
                <a:srgbClr val="00B0F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200">
                <a:solidFill>
                  <a:schemeClr val="dk1"/>
                </a:solidFill>
              </a:rPr>
              <a:t>родители, усыновители (удочерители), опекун, попечитель, патронатный воспитатель, приемные родители, другие заменяющие их лица, осуществляющие в соответствии с законодательством Республики Казахстан заботу, образование, воспитание, защиту прав и интересов ребенка.</a:t>
            </a: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8" name="Google Shape;98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33204" y="2571749"/>
            <a:ext cx="2807530" cy="210598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9" name="Google Shape;99;p2"/>
          <p:cNvCxnSpPr/>
          <p:nvPr/>
        </p:nvCxnSpPr>
        <p:spPr>
          <a:xfrm rot="10800000">
            <a:off x="3905250" y="1581150"/>
            <a:ext cx="1295400" cy="11049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rgbClr val="00B0F0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00" name="Google Shape;100;p2"/>
          <p:cNvCxnSpPr/>
          <p:nvPr/>
        </p:nvCxnSpPr>
        <p:spPr>
          <a:xfrm flipH="1">
            <a:off x="3771826" y="3971923"/>
            <a:ext cx="809700" cy="324000"/>
          </a:xfrm>
          <a:prstGeom prst="bentConnector3">
            <a:avLst>
              <a:gd name="adj1" fmla="val 49995"/>
            </a:avLst>
          </a:prstGeom>
          <a:noFill/>
          <a:ln w="9525" cap="flat" cmpd="sng">
            <a:solidFill>
              <a:srgbClr val="00B0F0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01" name="Google Shape;101;p2"/>
          <p:cNvCxnSpPr/>
          <p:nvPr/>
        </p:nvCxnSpPr>
        <p:spPr>
          <a:xfrm>
            <a:off x="6763947" y="4675057"/>
            <a:ext cx="666900" cy="5133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rgbClr val="00B0F0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02" name="Google Shape;102;p2"/>
          <p:cNvCxnSpPr/>
          <p:nvPr/>
        </p:nvCxnSpPr>
        <p:spPr>
          <a:xfrm rot="-5400000">
            <a:off x="6776335" y="1996953"/>
            <a:ext cx="692400" cy="6288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rgbClr val="00B0F0"/>
            </a:solidFill>
            <a:prstDash val="solid"/>
            <a:miter lim="800000"/>
            <a:headEnd type="none" w="sm" len="sm"/>
            <a:tailEnd type="triangle" w="med" len="med"/>
          </a:ln>
        </p:spPr>
      </p:cxnSp>
      <p:pic>
        <p:nvPicPr>
          <p:cNvPr id="103" name="Google Shape;103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643577" y="0"/>
            <a:ext cx="1548423" cy="6726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4"/>
          <p:cNvSpPr/>
          <p:nvPr/>
        </p:nvSpPr>
        <p:spPr>
          <a:xfrm>
            <a:off x="0" y="727950"/>
            <a:ext cx="12192000" cy="720300"/>
          </a:xfrm>
          <a:prstGeom prst="rect">
            <a:avLst/>
          </a:prstGeom>
          <a:solidFill>
            <a:srgbClr val="DDEAF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4"/>
          <p:cNvSpPr/>
          <p:nvPr/>
        </p:nvSpPr>
        <p:spPr>
          <a:xfrm>
            <a:off x="6277209" y="5651550"/>
            <a:ext cx="5660700" cy="792600"/>
          </a:xfrm>
          <a:prstGeom prst="roundRect">
            <a:avLst>
              <a:gd name="adj" fmla="val 16667"/>
            </a:avLst>
          </a:prstGeom>
          <a:solidFill>
            <a:srgbClr val="F2F2F2"/>
          </a:solidFill>
          <a:ln w="12700" cap="flat" cmpd="sng">
            <a:solidFill>
              <a:srgbClr val="9CC2E5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4"/>
          <p:cNvSpPr/>
          <p:nvPr/>
        </p:nvSpPr>
        <p:spPr>
          <a:xfrm>
            <a:off x="457632" y="2137325"/>
            <a:ext cx="5416500" cy="1639500"/>
          </a:xfrm>
          <a:prstGeom prst="roundRect">
            <a:avLst>
              <a:gd name="adj" fmla="val 16667"/>
            </a:avLst>
          </a:prstGeom>
          <a:solidFill>
            <a:srgbClr val="F2F2F2"/>
          </a:solidFill>
          <a:ln w="12700" cap="flat" cmpd="sng">
            <a:solidFill>
              <a:srgbClr val="9CC2E5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Google Shape;111;p4"/>
          <p:cNvSpPr/>
          <p:nvPr/>
        </p:nvSpPr>
        <p:spPr>
          <a:xfrm>
            <a:off x="461866" y="5831375"/>
            <a:ext cx="5416500" cy="600300"/>
          </a:xfrm>
          <a:prstGeom prst="roundRect">
            <a:avLst>
              <a:gd name="adj" fmla="val 16667"/>
            </a:avLst>
          </a:prstGeom>
          <a:solidFill>
            <a:srgbClr val="F2F2F2"/>
          </a:solidFill>
          <a:ln w="12700" cap="flat" cmpd="sng">
            <a:solidFill>
              <a:srgbClr val="9CC2E5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2" name="Google Shape;112;p4"/>
          <p:cNvSpPr/>
          <p:nvPr/>
        </p:nvSpPr>
        <p:spPr>
          <a:xfrm>
            <a:off x="447675" y="3883450"/>
            <a:ext cx="5416500" cy="1015800"/>
          </a:xfrm>
          <a:prstGeom prst="roundRect">
            <a:avLst>
              <a:gd name="adj" fmla="val 16667"/>
            </a:avLst>
          </a:prstGeom>
          <a:solidFill>
            <a:srgbClr val="F2F2F2"/>
          </a:solidFill>
          <a:ln w="12700" cap="flat" cmpd="sng">
            <a:solidFill>
              <a:srgbClr val="9CC2E5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3" name="Google Shape;113;p4"/>
          <p:cNvSpPr/>
          <p:nvPr/>
        </p:nvSpPr>
        <p:spPr>
          <a:xfrm>
            <a:off x="6267450" y="2070500"/>
            <a:ext cx="5660700" cy="1999200"/>
          </a:xfrm>
          <a:prstGeom prst="roundRect">
            <a:avLst>
              <a:gd name="adj" fmla="val 16667"/>
            </a:avLst>
          </a:prstGeom>
          <a:solidFill>
            <a:srgbClr val="F2F2F2"/>
          </a:solidFill>
          <a:ln w="12700" cap="flat" cmpd="sng">
            <a:solidFill>
              <a:srgbClr val="9CC2E5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Google Shape;114;p4"/>
          <p:cNvSpPr/>
          <p:nvPr/>
        </p:nvSpPr>
        <p:spPr>
          <a:xfrm>
            <a:off x="457631" y="5005874"/>
            <a:ext cx="5416500" cy="720300"/>
          </a:xfrm>
          <a:prstGeom prst="roundRect">
            <a:avLst>
              <a:gd name="adj" fmla="val 16667"/>
            </a:avLst>
          </a:prstGeom>
          <a:solidFill>
            <a:srgbClr val="F2F2F2"/>
          </a:solidFill>
          <a:ln w="12700" cap="flat" cmpd="sng">
            <a:solidFill>
              <a:srgbClr val="9CC2E5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" name="Google Shape;115;p4"/>
          <p:cNvSpPr/>
          <p:nvPr/>
        </p:nvSpPr>
        <p:spPr>
          <a:xfrm>
            <a:off x="6277210" y="4259901"/>
            <a:ext cx="5660700" cy="1206000"/>
          </a:xfrm>
          <a:prstGeom prst="roundRect">
            <a:avLst>
              <a:gd name="adj" fmla="val 16667"/>
            </a:avLst>
          </a:prstGeom>
          <a:solidFill>
            <a:srgbClr val="F2F2F2"/>
          </a:solidFill>
          <a:ln w="12700" cap="flat" cmpd="sng">
            <a:solidFill>
              <a:srgbClr val="9CC2E5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4"/>
          <p:cNvSpPr txBox="1"/>
          <p:nvPr/>
        </p:nvSpPr>
        <p:spPr>
          <a:xfrm>
            <a:off x="1304925" y="198434"/>
            <a:ext cx="100488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ru-RU" sz="2000" b="1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Порядок проведения профилактики травли (буллинга) ребенка</a:t>
            </a:r>
            <a:endParaRPr sz="2000" b="0" i="0" u="none" strike="noStrike" cap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7" name="Google Shape;117;p4"/>
          <p:cNvSpPr txBox="1"/>
          <p:nvPr/>
        </p:nvSpPr>
        <p:spPr>
          <a:xfrm>
            <a:off x="745355" y="2231661"/>
            <a:ext cx="4975200" cy="144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100">
                <a:solidFill>
                  <a:schemeClr val="dk1"/>
                </a:solidFill>
              </a:rPr>
              <a:t>повышению осведомленности обучающихся и воспитанников, педагогов, законных представителей ребенка в вопросах профилактики травли (буллинга) и предупреждению травли (буллинга) путем проведения информационно-разъяснительной работы (беседа, правовой всеобуч, классные часы, родительские собрания, внеурочные мероприятия и другие) не противоречащих интересам обучающихся и воспитанников не реже 1 (одного) раза </a:t>
            </a:r>
            <a:endParaRPr sz="1100">
              <a:solidFill>
                <a:schemeClr val="dk1"/>
              </a:solidFill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100">
                <a:solidFill>
                  <a:schemeClr val="dk1"/>
                </a:solidFill>
              </a:rPr>
              <a:t>в четверть;</a:t>
            </a: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" name="Google Shape;118;p4"/>
          <p:cNvSpPr txBox="1"/>
          <p:nvPr/>
        </p:nvSpPr>
        <p:spPr>
          <a:xfrm>
            <a:off x="792050" y="3979671"/>
            <a:ext cx="4699500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100">
                <a:solidFill>
                  <a:schemeClr val="dk1"/>
                </a:solidFill>
              </a:rPr>
              <a:t>повышению профессиональной компетентности педагогов </a:t>
            </a:r>
            <a:endParaRPr sz="1100">
              <a:solidFill>
                <a:schemeClr val="dk1"/>
              </a:solidFill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100">
                <a:solidFill>
                  <a:schemeClr val="dk1"/>
                </a:solidFill>
              </a:rPr>
              <a:t>в учебно-воспитательной работе через их участие в обучающих семинарах (вебинарах), семинар-тренингах, мастер-классы, коучингах, конференциях, форумах, панельных дискуссия;</a:t>
            </a: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p4"/>
          <p:cNvSpPr txBox="1"/>
          <p:nvPr/>
        </p:nvSpPr>
        <p:spPr>
          <a:xfrm>
            <a:off x="831878" y="5052147"/>
            <a:ext cx="4550400" cy="6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100">
                <a:solidFill>
                  <a:schemeClr val="dk1"/>
                </a:solidFill>
              </a:rPr>
              <a:t>информированию (письменной и (или) устной форме) обучающихся и воспитанников, законных представителей ребенка, о недопустимости травли (буллинга) ребенка;</a:t>
            </a: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" name="Google Shape;120;p4"/>
          <p:cNvSpPr txBox="1"/>
          <p:nvPr/>
        </p:nvSpPr>
        <p:spPr>
          <a:xfrm>
            <a:off x="802464" y="5893560"/>
            <a:ext cx="51660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100">
                <a:solidFill>
                  <a:schemeClr val="dk1"/>
                </a:solidFill>
              </a:rPr>
              <a:t>незамедлительному реагированию на признаки травли (буллинга) </a:t>
            </a:r>
            <a:endParaRPr sz="110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100">
                <a:solidFill>
                  <a:schemeClr val="dk1"/>
                </a:solidFill>
              </a:rPr>
              <a:t>в отношении обучающихся и воспитанников в случае ее выявления;</a:t>
            </a: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p4"/>
          <p:cNvSpPr txBox="1"/>
          <p:nvPr/>
        </p:nvSpPr>
        <p:spPr>
          <a:xfrm>
            <a:off x="6528209" y="2155450"/>
            <a:ext cx="5237100" cy="178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100">
                <a:solidFill>
                  <a:schemeClr val="dk1"/>
                </a:solidFill>
              </a:rPr>
              <a:t>оказанию обучающимся и воспитанникам социальной, психолого-педагогической помощи педагогами-психологами, социальными педагогами с регистрацией в журнале учета консультаций педагога-психолога в соответствии с формой в приложении 4 к приказу Министра образования и науки Республики Казахстан от 6 апреля 2020 года № 130 "Об утверждении Перечня документов, обязательных для ведения педагогами организаций дошкольного воспитания и обучения, среднего, специального, дополнительного, технического и профессионального, послесреднего образования, и их формы" (зарегистрирован в Реестре государственной регистрации нормативных правовых актов под № 20317);</a:t>
            </a: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" name="Google Shape;122;p4"/>
          <p:cNvSpPr txBox="1"/>
          <p:nvPr/>
        </p:nvSpPr>
        <p:spPr>
          <a:xfrm>
            <a:off x="6532403" y="4338725"/>
            <a:ext cx="5135100" cy="93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100">
                <a:solidFill>
                  <a:schemeClr val="dk1"/>
                </a:solidFill>
              </a:rPr>
              <a:t>проведению мониторинга воспитательного процесса и условий образовательной среды на предмет соблюдения прав и интересов обучающихся и воспитанников, обеспеченности ресурсами для их обучения, воспитания и безопасного нахождения в организациях образования;</a:t>
            </a: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Google Shape;123;p4"/>
          <p:cNvSpPr txBox="1"/>
          <p:nvPr/>
        </p:nvSpPr>
        <p:spPr>
          <a:xfrm>
            <a:off x="6462425" y="5632350"/>
            <a:ext cx="5237100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100">
                <a:solidFill>
                  <a:schemeClr val="dk1"/>
                </a:solidFill>
              </a:rPr>
              <a:t>рассмотрению на заседаниях коллегиальных органов управления организацией образования с привлечением родительского комитета вопроса предупреждения и профилактики травли (буллинга) среди обучающихся и воспитанников.</a:t>
            </a: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4" name="Google Shape;124;p4" descr="F:\Преза ЕН\27 августа\024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>
            <a:off x="-219" y="2817230"/>
            <a:ext cx="1050925" cy="1595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Google Shape;125;p4" descr="F:\Преза ЕН\27 августа\024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>
            <a:off x="159538" y="4361036"/>
            <a:ext cx="741925" cy="159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4" descr="F:\Преза ЕН\27 августа\024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5400000">
            <a:off x="254300" y="5339249"/>
            <a:ext cx="541875" cy="119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4" descr="F:\Преза ЕН\27 августа\024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5400000">
            <a:off x="5936957" y="4787835"/>
            <a:ext cx="784719" cy="11910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4" descr="F:\Преза ЕН\27 августа\024.p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5400000">
            <a:off x="6016608" y="5981131"/>
            <a:ext cx="642830" cy="975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0643577" y="0"/>
            <a:ext cx="1548423" cy="6726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p4"/>
          <p:cNvPicPr preferRelativeResize="0"/>
          <p:nvPr/>
        </p:nvPicPr>
        <p:blipFill rotWithShape="1">
          <a:blip r:embed="rId7">
            <a:alphaModFix/>
          </a:blip>
          <a:srcRect l="55696" t="50221" b="-68"/>
          <a:stretch/>
        </p:blipFill>
        <p:spPr>
          <a:xfrm>
            <a:off x="0" y="0"/>
            <a:ext cx="1343727" cy="1552835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p4"/>
          <p:cNvSpPr/>
          <p:nvPr/>
        </p:nvSpPr>
        <p:spPr>
          <a:xfrm>
            <a:off x="1452375" y="727950"/>
            <a:ext cx="9793200" cy="72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300" i="1">
                <a:solidFill>
                  <a:schemeClr val="dk1"/>
                </a:solidFill>
              </a:rPr>
              <a:t>Администрация организации образования обеспечивает деятельность по профилактике и предупреждению травли (буллинга) ребенка и создает условия в образовательной среде, направленные на формирование уважения прав и интересов участников образовательного процесса, культуры нулевой терпимости к травле (буллингу) ребенка.</a:t>
            </a:r>
            <a:endParaRPr sz="1300" i="1" u="none" strike="noStrike" cap="none">
              <a:solidFill>
                <a:schemeClr val="dk1"/>
              </a:solidFill>
            </a:endParaRPr>
          </a:p>
        </p:txBody>
      </p:sp>
      <p:sp>
        <p:nvSpPr>
          <p:cNvPr id="132" name="Google Shape;132;p4"/>
          <p:cNvSpPr/>
          <p:nvPr/>
        </p:nvSpPr>
        <p:spPr>
          <a:xfrm>
            <a:off x="558825" y="1503538"/>
            <a:ext cx="113790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200">
                <a:solidFill>
                  <a:schemeClr val="dk1"/>
                </a:solidFill>
              </a:rPr>
              <a:t>Руководитель организации образования в целях профилактики травли (буллинга) ребенка ежегодно к началу учебного года утверждает план по профилактике травли (буллинга) ребенка (далее – План). План включает сроки, формы завершения, ответственных лиц и следующие мероприятия по:</a:t>
            </a:r>
            <a:endParaRPr sz="1200" u="none" strike="noStrike" cap="none">
              <a:solidFill>
                <a:schemeClr val="dk1"/>
              </a:solidFill>
            </a:endParaRPr>
          </a:p>
        </p:txBody>
      </p:sp>
      <p:pic>
        <p:nvPicPr>
          <p:cNvPr id="133" name="Google Shape;133;p4" descr="F:\Преза ЕН\27 августа\024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5400000">
            <a:off x="280363" y="6082062"/>
            <a:ext cx="489750" cy="119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Google Shape;134;p4" descr="F:\Преза ЕН\27 августа\024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>
            <a:off x="5722868" y="2817230"/>
            <a:ext cx="1050925" cy="1595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Google Shape;139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643577" y="0"/>
            <a:ext cx="1548423" cy="67266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40" name="Google Shape;140;p5"/>
          <p:cNvCxnSpPr/>
          <p:nvPr/>
        </p:nvCxnSpPr>
        <p:spPr>
          <a:xfrm>
            <a:off x="2671138" y="4123350"/>
            <a:ext cx="6796200" cy="0"/>
          </a:xfrm>
          <a:prstGeom prst="straightConnector1">
            <a:avLst/>
          </a:prstGeom>
          <a:noFill/>
          <a:ln w="9525" cap="flat" cmpd="sng">
            <a:solidFill>
              <a:srgbClr val="03356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41" name="Google Shape;141;p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316079">
            <a:off x="9609288" y="1255893"/>
            <a:ext cx="1713169" cy="317101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Google Shape;142;p5"/>
          <p:cNvPicPr preferRelativeResize="0"/>
          <p:nvPr/>
        </p:nvPicPr>
        <p:blipFill rotWithShape="1">
          <a:blip r:embed="rId5">
            <a:alphaModFix/>
          </a:blip>
          <a:srcRect l="16943" t="9439" r="67544" b="55686"/>
          <a:stretch/>
        </p:blipFill>
        <p:spPr>
          <a:xfrm>
            <a:off x="727588" y="1229650"/>
            <a:ext cx="1462529" cy="3376881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Google Shape;143;p5"/>
          <p:cNvSpPr txBox="1"/>
          <p:nvPr/>
        </p:nvSpPr>
        <p:spPr>
          <a:xfrm>
            <a:off x="2176925" y="4482663"/>
            <a:ext cx="77475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800" b="1">
                <a:solidFill>
                  <a:srgbClr val="00B0F0"/>
                </a:solidFill>
              </a:rPr>
              <a:t>Информация о проведенной работе направляется:</a:t>
            </a:r>
            <a:endParaRPr sz="1600" i="1">
              <a:solidFill>
                <a:schemeClr val="dk1"/>
              </a:solidFill>
            </a:endParaRPr>
          </a:p>
        </p:txBody>
      </p:sp>
      <p:sp>
        <p:nvSpPr>
          <p:cNvPr id="144" name="Google Shape;144;p5"/>
          <p:cNvSpPr txBox="1"/>
          <p:nvPr/>
        </p:nvSpPr>
        <p:spPr>
          <a:xfrm>
            <a:off x="2176925" y="2009313"/>
            <a:ext cx="7747500" cy="175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-RU" sz="1800">
                <a:solidFill>
                  <a:schemeClr val="dk1"/>
                </a:solidFill>
              </a:rPr>
              <a:t>По согласованию с администрацией организации образования к работе по профилактике травли (буллинга) ребенка привлекаются представители родительской общественности, заинтересованных государственных органов и организаций, неправительственных организаций, деятельность которых не противоречит защите прав участников образовательного процесса.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" name="Google Shape;145;p5"/>
          <p:cNvSpPr/>
          <p:nvPr/>
        </p:nvSpPr>
        <p:spPr>
          <a:xfrm>
            <a:off x="0" y="4887750"/>
            <a:ext cx="12192000" cy="484800"/>
          </a:xfrm>
          <a:prstGeom prst="rect">
            <a:avLst/>
          </a:prstGeom>
          <a:solidFill>
            <a:srgbClr val="DDEAF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" name="Google Shape;146;p5"/>
          <p:cNvSpPr/>
          <p:nvPr/>
        </p:nvSpPr>
        <p:spPr>
          <a:xfrm>
            <a:off x="874125" y="4972075"/>
            <a:ext cx="109497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200" i="1">
                <a:solidFill>
                  <a:schemeClr val="dk1"/>
                </a:solidFill>
              </a:rPr>
              <a:t>по подпунктам 1), 3), 4), 5) пункта 4 – заместителем директора по воспитательной работе организации образования первому руководителю;</a:t>
            </a:r>
            <a:endParaRPr sz="1200" i="1">
              <a:solidFill>
                <a:schemeClr val="dk1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i="1">
              <a:solidFill>
                <a:schemeClr val="dk1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i="1">
              <a:solidFill>
                <a:schemeClr val="dk1"/>
              </a:solidFill>
            </a:endParaRPr>
          </a:p>
        </p:txBody>
      </p:sp>
      <p:sp>
        <p:nvSpPr>
          <p:cNvPr id="147" name="Google Shape;147;p5"/>
          <p:cNvSpPr/>
          <p:nvPr/>
        </p:nvSpPr>
        <p:spPr>
          <a:xfrm>
            <a:off x="0" y="5394475"/>
            <a:ext cx="12192000" cy="672600"/>
          </a:xfrm>
          <a:prstGeom prst="rect">
            <a:avLst/>
          </a:prstGeom>
          <a:solidFill>
            <a:srgbClr val="CFE2F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Google Shape;148;p5"/>
          <p:cNvSpPr/>
          <p:nvPr/>
        </p:nvSpPr>
        <p:spPr>
          <a:xfrm>
            <a:off x="874125" y="5478800"/>
            <a:ext cx="10949700" cy="57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200" i="1">
                <a:solidFill>
                  <a:schemeClr val="dk1"/>
                </a:solidFill>
              </a:rPr>
              <a:t>по подпунктам 2), 6) и 7) пункта 4 – администрацией организации образования управлению образования области, города республиканского значения, столицы, района (города областного значения) (далее – местный исполнительный орган в сфере образования).</a:t>
            </a:r>
            <a:endParaRPr sz="1200" i="1">
              <a:solidFill>
                <a:schemeClr val="dk1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i="1">
              <a:solidFill>
                <a:schemeClr val="dk1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i="1">
              <a:solidFill>
                <a:schemeClr val="dk1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i="1">
              <a:solidFill>
                <a:schemeClr val="dk1"/>
              </a:solidFill>
            </a:endParaRPr>
          </a:p>
        </p:txBody>
      </p:sp>
      <p:cxnSp>
        <p:nvCxnSpPr>
          <p:cNvPr id="149" name="Google Shape;149;p5"/>
          <p:cNvCxnSpPr/>
          <p:nvPr/>
        </p:nvCxnSpPr>
        <p:spPr>
          <a:xfrm>
            <a:off x="2671138" y="1649988"/>
            <a:ext cx="6796200" cy="0"/>
          </a:xfrm>
          <a:prstGeom prst="straightConnector1">
            <a:avLst/>
          </a:prstGeom>
          <a:noFill/>
          <a:ln w="9525" cap="flat" cmpd="sng">
            <a:solidFill>
              <a:srgbClr val="033562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1fb273a1f13_3_0"/>
          <p:cNvSpPr/>
          <p:nvPr/>
        </p:nvSpPr>
        <p:spPr>
          <a:xfrm>
            <a:off x="3761950" y="4203775"/>
            <a:ext cx="7601700" cy="1385100"/>
          </a:xfrm>
          <a:prstGeom prst="rect">
            <a:avLst/>
          </a:prstGeom>
          <a:solidFill>
            <a:srgbClr val="C4E2FC">
              <a:alpha val="35690"/>
            </a:srgbClr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" name="Google Shape;155;g1fb273a1f13_3_0"/>
          <p:cNvSpPr/>
          <p:nvPr/>
        </p:nvSpPr>
        <p:spPr>
          <a:xfrm>
            <a:off x="3761950" y="1827100"/>
            <a:ext cx="7601700" cy="1725600"/>
          </a:xfrm>
          <a:prstGeom prst="rect">
            <a:avLst/>
          </a:prstGeom>
          <a:solidFill>
            <a:srgbClr val="C4E2FC">
              <a:alpha val="35690"/>
            </a:srgbClr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" name="Google Shape;156;g1fb273a1f13_3_0"/>
          <p:cNvSpPr txBox="1"/>
          <p:nvPr/>
        </p:nvSpPr>
        <p:spPr>
          <a:xfrm>
            <a:off x="546199" y="723275"/>
            <a:ext cx="113880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ru-RU" sz="2000" b="1">
                <a:solidFill>
                  <a:srgbClr val="002060"/>
                </a:solidFill>
              </a:rPr>
              <a:t>Порядок приема информации о травле (буллинге) ребенка </a:t>
            </a:r>
            <a:endParaRPr sz="2000" b="1">
              <a:solidFill>
                <a:srgbClr val="002060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ru-RU" sz="2000" b="1">
                <a:solidFill>
                  <a:srgbClr val="002060"/>
                </a:solidFill>
              </a:rPr>
              <a:t>и действий по выявлению признаков травли (буллинга) ребенка и реагирования на них</a:t>
            </a:r>
            <a:endParaRPr sz="2000" b="0" i="0" u="none" strike="noStrike" cap="non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7" name="Google Shape;157;g1fb273a1f13_3_0"/>
          <p:cNvSpPr/>
          <p:nvPr/>
        </p:nvSpPr>
        <p:spPr>
          <a:xfrm>
            <a:off x="4013743" y="2132725"/>
            <a:ext cx="7098000" cy="138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b="1">
                <a:solidFill>
                  <a:schemeClr val="dk1"/>
                </a:solidFill>
              </a:rPr>
              <a:t>При поступлении информации о факте травли (буллинга) ребенка в местный исполнительный орган в сфере образования либо в организацию образования информация регистрируется ответственным лицом в журнале учета информации о травле (буллинге) ребенка.</a:t>
            </a:r>
            <a:endParaRPr sz="1400" b="1" i="0" u="none" strike="noStrike" cap="none">
              <a:solidFill>
                <a:schemeClr val="dk1"/>
              </a:solidFill>
            </a:endParaRPr>
          </a:p>
        </p:txBody>
      </p:sp>
      <p:sp>
        <p:nvSpPr>
          <p:cNvPr id="158" name="Google Shape;158;g1fb273a1f13_3_0"/>
          <p:cNvSpPr txBox="1"/>
          <p:nvPr/>
        </p:nvSpPr>
        <p:spPr>
          <a:xfrm>
            <a:off x="4083193" y="4526863"/>
            <a:ext cx="6986400" cy="73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b="1">
                <a:solidFill>
                  <a:schemeClr val="dk1"/>
                </a:solidFill>
              </a:rPr>
              <a:t>Поступившая информация о травле (буллинге) ребенка в течение 1 (одного) дня доводится до руководителя местного исполнительного органа в сфере образования либо организации образования.</a:t>
            </a:r>
            <a:endParaRPr sz="1400" b="1" i="0" u="none" strike="noStrike" cap="none">
              <a:solidFill>
                <a:schemeClr val="dk1"/>
              </a:solidFill>
            </a:endParaRPr>
          </a:p>
        </p:txBody>
      </p:sp>
      <p:pic>
        <p:nvPicPr>
          <p:cNvPr id="159" name="Google Shape;159;g1fb273a1f13_3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643577" y="0"/>
            <a:ext cx="1548423" cy="6726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60" name="Google Shape;160;g1fb273a1f13_3_0"/>
          <p:cNvPicPr preferRelativeResize="0"/>
          <p:nvPr/>
        </p:nvPicPr>
        <p:blipFill rotWithShape="1">
          <a:blip r:embed="rId4">
            <a:alphaModFix/>
          </a:blip>
          <a:srcRect t="65533" r="81147"/>
          <a:stretch/>
        </p:blipFill>
        <p:spPr>
          <a:xfrm>
            <a:off x="1297007" y="1655125"/>
            <a:ext cx="2486195" cy="18975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Google Shape;161;g1fb273a1f13_3_0" descr="F:\Преза ЕН\27 августа\024.p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5400000">
            <a:off x="3251831" y="2610143"/>
            <a:ext cx="1050925" cy="1595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2" name="Google Shape;162;g1fb273a1f13_3_0" descr="F:\Преза ЕН\27 августа\024.p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5400000">
            <a:off x="3251831" y="4816568"/>
            <a:ext cx="1050925" cy="1595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3" name="Google Shape;163;g1fb273a1f13_3_0"/>
          <p:cNvPicPr preferRelativeResize="0"/>
          <p:nvPr/>
        </p:nvPicPr>
        <p:blipFill rotWithShape="1">
          <a:blip r:embed="rId4">
            <a:alphaModFix/>
          </a:blip>
          <a:srcRect l="65208" t="1021" r="15938" b="50780"/>
          <a:stretch/>
        </p:blipFill>
        <p:spPr>
          <a:xfrm flipH="1">
            <a:off x="1211325" y="3429000"/>
            <a:ext cx="2486200" cy="26535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1fb273a1f13_3_91"/>
          <p:cNvSpPr/>
          <p:nvPr/>
        </p:nvSpPr>
        <p:spPr>
          <a:xfrm>
            <a:off x="0" y="1233200"/>
            <a:ext cx="12192000" cy="400200"/>
          </a:xfrm>
          <a:prstGeom prst="rect">
            <a:avLst/>
          </a:prstGeom>
          <a:solidFill>
            <a:srgbClr val="DDEAF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9" name="Google Shape;169;g1fb273a1f13_3_9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643577" y="0"/>
            <a:ext cx="1548423" cy="672662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g1fb273a1f13_3_91"/>
          <p:cNvSpPr/>
          <p:nvPr/>
        </p:nvSpPr>
        <p:spPr>
          <a:xfrm>
            <a:off x="878013" y="1949125"/>
            <a:ext cx="3876000" cy="3909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>
                <a:solidFill>
                  <a:schemeClr val="dk1"/>
                </a:solidFill>
              </a:rPr>
              <a:t>формирует первичную информацию об участниках травли (буллинга) ребенка со дня поступления информации, включающую:</a:t>
            </a:r>
            <a:endParaRPr>
              <a:solidFill>
                <a:schemeClr val="dk1"/>
              </a:solidFill>
            </a:endParaRPr>
          </a:p>
          <a:p>
            <a:pPr marL="457200" lvl="0" indent="-317500" algn="just" rtl="0"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ts val="1400"/>
              <a:buChar char="➢"/>
            </a:pPr>
            <a:r>
              <a:rPr lang="ru-RU" i="1">
                <a:solidFill>
                  <a:schemeClr val="dk1"/>
                </a:solidFill>
              </a:rPr>
              <a:t>фамилию, имя, отчество (при его наличии) ребенка (членов семьи);</a:t>
            </a:r>
            <a:endParaRPr i="1">
              <a:solidFill>
                <a:schemeClr val="dk1"/>
              </a:solidFill>
            </a:endParaRPr>
          </a:p>
          <a:p>
            <a:pPr marL="45720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i="1">
              <a:solidFill>
                <a:schemeClr val="dk1"/>
              </a:solidFill>
            </a:endParaRPr>
          </a:p>
          <a:p>
            <a:pPr marL="457200" lvl="0" indent="-317500" algn="just" rtl="0"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ts val="1400"/>
              <a:buChar char="➢"/>
            </a:pPr>
            <a:r>
              <a:rPr lang="ru-RU" i="1">
                <a:solidFill>
                  <a:schemeClr val="dk1"/>
                </a:solidFill>
              </a:rPr>
              <a:t>место проживания;</a:t>
            </a:r>
            <a:endParaRPr i="1">
              <a:solidFill>
                <a:schemeClr val="dk1"/>
              </a:solidFill>
            </a:endParaRPr>
          </a:p>
          <a:p>
            <a:pPr marL="45720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i="1">
              <a:solidFill>
                <a:schemeClr val="dk1"/>
              </a:solidFill>
            </a:endParaRPr>
          </a:p>
          <a:p>
            <a:pPr marL="457200" lvl="0" indent="-317500" algn="just" rtl="0"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ts val="1400"/>
              <a:buChar char="➢"/>
            </a:pPr>
            <a:r>
              <a:rPr lang="ru-RU" i="1">
                <a:solidFill>
                  <a:schemeClr val="dk1"/>
                </a:solidFill>
              </a:rPr>
              <a:t>общую характеристику ребенка </a:t>
            </a:r>
            <a:br>
              <a:rPr lang="ru-RU" i="1">
                <a:solidFill>
                  <a:schemeClr val="dk1"/>
                </a:solidFill>
              </a:rPr>
            </a:br>
            <a:r>
              <a:rPr lang="ru-RU" i="1">
                <a:solidFill>
                  <a:schemeClr val="dk1"/>
                </a:solidFill>
              </a:rPr>
              <a:t>по месту учебы;</a:t>
            </a:r>
            <a:endParaRPr i="1">
              <a:solidFill>
                <a:schemeClr val="dk1"/>
              </a:solidFill>
            </a:endParaRPr>
          </a:p>
          <a:p>
            <a:pPr marL="45720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i="1">
              <a:solidFill>
                <a:schemeClr val="dk1"/>
              </a:solidFill>
            </a:endParaRPr>
          </a:p>
          <a:p>
            <a:pPr marL="457200" lvl="0" indent="-317500" algn="just" rtl="0"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ts val="1400"/>
              <a:buChar char="➢"/>
            </a:pPr>
            <a:r>
              <a:rPr lang="ru-RU" i="1">
                <a:solidFill>
                  <a:schemeClr val="dk1"/>
                </a:solidFill>
              </a:rPr>
              <a:t>письменное пояснение классного руководителя, куратора, участников травли (буллинга) ребенка (педагога) и (или) законных представителей ребенка;</a:t>
            </a:r>
            <a:endParaRPr>
              <a:solidFill>
                <a:schemeClr val="dk1"/>
              </a:solidFill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>
              <a:solidFill>
                <a:schemeClr val="dk1"/>
              </a:solidFill>
            </a:endParaRPr>
          </a:p>
        </p:txBody>
      </p:sp>
      <p:sp>
        <p:nvSpPr>
          <p:cNvPr id="171" name="Google Shape;171;g1fb273a1f13_3_91"/>
          <p:cNvSpPr txBox="1"/>
          <p:nvPr/>
        </p:nvSpPr>
        <p:spPr>
          <a:xfrm>
            <a:off x="5485836" y="1988850"/>
            <a:ext cx="6165300" cy="11697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>
                <a:solidFill>
                  <a:schemeClr val="dk1"/>
                </a:solidFill>
              </a:rPr>
              <a:t>в течение 1 (одного) рабочего дня после поступления информации проводит беседу с ребенком, подвергшемся травле (буллингу), с инициатором/зачинщиком травли (буллинга), их законными представителями с привлечением классного руководителя, педагога-психолога;</a:t>
            </a:r>
            <a:endParaRPr i="1">
              <a:solidFill>
                <a:schemeClr val="dk1"/>
              </a:solidFill>
            </a:endParaRPr>
          </a:p>
        </p:txBody>
      </p:sp>
      <p:sp>
        <p:nvSpPr>
          <p:cNvPr id="172" name="Google Shape;172;g1fb273a1f13_3_91"/>
          <p:cNvSpPr/>
          <p:nvPr/>
        </p:nvSpPr>
        <p:spPr>
          <a:xfrm>
            <a:off x="411275" y="1979325"/>
            <a:ext cx="362100" cy="5049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3" name="Google Shape;173;g1fb273a1f13_3_91"/>
          <p:cNvSpPr txBox="1"/>
          <p:nvPr/>
        </p:nvSpPr>
        <p:spPr>
          <a:xfrm>
            <a:off x="430325" y="2029412"/>
            <a:ext cx="362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ru-RU"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20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Google Shape;174;g1fb273a1f13_3_91"/>
          <p:cNvSpPr/>
          <p:nvPr/>
        </p:nvSpPr>
        <p:spPr>
          <a:xfrm>
            <a:off x="5123725" y="2017425"/>
            <a:ext cx="362100" cy="5049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5" name="Google Shape;175;g1fb273a1f13_3_91"/>
          <p:cNvSpPr txBox="1"/>
          <p:nvPr/>
        </p:nvSpPr>
        <p:spPr>
          <a:xfrm>
            <a:off x="5142775" y="2067512"/>
            <a:ext cx="362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ru-RU" sz="2000" b="1">
                <a:solidFill>
                  <a:schemeClr val="lt1"/>
                </a:solidFill>
              </a:rPr>
              <a:t>2</a:t>
            </a:r>
            <a:endParaRPr sz="20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6" name="Google Shape;176;g1fb273a1f13_3_91"/>
          <p:cNvSpPr/>
          <p:nvPr/>
        </p:nvSpPr>
        <p:spPr>
          <a:xfrm>
            <a:off x="1725775" y="1325600"/>
            <a:ext cx="8917800" cy="50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Google Shape;177;g1fb273a1f13_3_91"/>
          <p:cNvSpPr txBox="1"/>
          <p:nvPr/>
        </p:nvSpPr>
        <p:spPr>
          <a:xfrm>
            <a:off x="5485836" y="3327875"/>
            <a:ext cx="6165300" cy="523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>
                <a:solidFill>
                  <a:schemeClr val="dk1"/>
                </a:solidFill>
              </a:rPr>
              <a:t>принимает меры по мирному урегулированию конфликта, связанного </a:t>
            </a:r>
            <a:endParaRPr>
              <a:solidFill>
                <a:schemeClr val="dk1"/>
              </a:solidFill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>
                <a:solidFill>
                  <a:schemeClr val="dk1"/>
                </a:solidFill>
              </a:rPr>
              <a:t>с травлей (буллинга) ребенка;</a:t>
            </a:r>
            <a:endParaRPr i="1">
              <a:solidFill>
                <a:schemeClr val="dk1"/>
              </a:solidFill>
            </a:endParaRPr>
          </a:p>
        </p:txBody>
      </p:sp>
      <p:sp>
        <p:nvSpPr>
          <p:cNvPr id="178" name="Google Shape;178;g1fb273a1f13_3_91"/>
          <p:cNvSpPr/>
          <p:nvPr/>
        </p:nvSpPr>
        <p:spPr>
          <a:xfrm>
            <a:off x="5123725" y="3356450"/>
            <a:ext cx="362100" cy="5049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9" name="Google Shape;179;g1fb273a1f13_3_91"/>
          <p:cNvSpPr txBox="1"/>
          <p:nvPr/>
        </p:nvSpPr>
        <p:spPr>
          <a:xfrm>
            <a:off x="5142775" y="3406537"/>
            <a:ext cx="362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ru-RU" sz="2000" b="1">
                <a:solidFill>
                  <a:schemeClr val="lt1"/>
                </a:solidFill>
              </a:rPr>
              <a:t>3</a:t>
            </a:r>
            <a:endParaRPr sz="20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" name="Google Shape;180;g1fb273a1f13_3_91"/>
          <p:cNvSpPr txBox="1"/>
          <p:nvPr/>
        </p:nvSpPr>
        <p:spPr>
          <a:xfrm>
            <a:off x="5485836" y="4110975"/>
            <a:ext cx="6165300" cy="738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>
                <a:solidFill>
                  <a:schemeClr val="dk1"/>
                </a:solidFill>
              </a:rPr>
              <a:t>при наличии медицинских показаний содействует оказанию медицинской помощи детям, пострадавшим от травли (буллинга), </a:t>
            </a:r>
            <a:endParaRPr>
              <a:solidFill>
                <a:schemeClr val="dk1"/>
              </a:solidFill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>
                <a:solidFill>
                  <a:schemeClr val="dk1"/>
                </a:solidFill>
              </a:rPr>
              <a:t>в соответствии со стандартами оказания медицинской помощи;</a:t>
            </a:r>
            <a:endParaRPr i="1">
              <a:solidFill>
                <a:schemeClr val="dk1"/>
              </a:solidFill>
            </a:endParaRPr>
          </a:p>
        </p:txBody>
      </p:sp>
      <p:sp>
        <p:nvSpPr>
          <p:cNvPr id="181" name="Google Shape;181;g1fb273a1f13_3_91"/>
          <p:cNvSpPr/>
          <p:nvPr/>
        </p:nvSpPr>
        <p:spPr>
          <a:xfrm>
            <a:off x="5123725" y="4139550"/>
            <a:ext cx="362100" cy="5049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2" name="Google Shape;182;g1fb273a1f13_3_91"/>
          <p:cNvSpPr txBox="1"/>
          <p:nvPr/>
        </p:nvSpPr>
        <p:spPr>
          <a:xfrm>
            <a:off x="5142775" y="4189637"/>
            <a:ext cx="362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ru-RU" sz="2000" b="1">
                <a:solidFill>
                  <a:schemeClr val="lt1"/>
                </a:solidFill>
              </a:rPr>
              <a:t>4</a:t>
            </a:r>
            <a:endParaRPr sz="20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3" name="Google Shape;183;g1fb273a1f13_3_91"/>
          <p:cNvSpPr txBox="1"/>
          <p:nvPr/>
        </p:nvSpPr>
        <p:spPr>
          <a:xfrm>
            <a:off x="5485836" y="5099500"/>
            <a:ext cx="6165300" cy="738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>
                <a:solidFill>
                  <a:schemeClr val="dk1"/>
                </a:solidFill>
              </a:rPr>
              <a:t>в течение 1 (одного) рабочего дня после проведения беседы передает информацию о результатах проведенной работы руководителю организаций образования.</a:t>
            </a:r>
            <a:endParaRPr i="1">
              <a:solidFill>
                <a:schemeClr val="dk1"/>
              </a:solidFill>
            </a:endParaRPr>
          </a:p>
        </p:txBody>
      </p:sp>
      <p:sp>
        <p:nvSpPr>
          <p:cNvPr id="184" name="Google Shape;184;g1fb273a1f13_3_91"/>
          <p:cNvSpPr/>
          <p:nvPr/>
        </p:nvSpPr>
        <p:spPr>
          <a:xfrm>
            <a:off x="5123725" y="5128075"/>
            <a:ext cx="362100" cy="5049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5" name="Google Shape;185;g1fb273a1f13_3_91"/>
          <p:cNvSpPr txBox="1"/>
          <p:nvPr/>
        </p:nvSpPr>
        <p:spPr>
          <a:xfrm>
            <a:off x="5142775" y="5178162"/>
            <a:ext cx="362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ru-RU" sz="2000" b="1">
                <a:solidFill>
                  <a:schemeClr val="lt1"/>
                </a:solidFill>
              </a:rPr>
              <a:t>5</a:t>
            </a:r>
            <a:endParaRPr sz="20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6" name="Google Shape;186;g1fb273a1f13_3_91" descr="F:\Преза ЕН\27 апреля\08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11272" y="0"/>
            <a:ext cx="1785389" cy="1633393"/>
          </a:xfrm>
          <a:prstGeom prst="rect">
            <a:avLst/>
          </a:prstGeom>
          <a:noFill/>
          <a:ln>
            <a:noFill/>
          </a:ln>
        </p:spPr>
      </p:pic>
      <p:sp>
        <p:nvSpPr>
          <p:cNvPr id="187" name="Google Shape;187;g1fb273a1f13_3_91"/>
          <p:cNvSpPr txBox="1"/>
          <p:nvPr/>
        </p:nvSpPr>
        <p:spPr>
          <a:xfrm>
            <a:off x="2248925" y="191178"/>
            <a:ext cx="7982400" cy="10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2000" b="1">
                <a:solidFill>
                  <a:srgbClr val="002060"/>
                </a:solidFill>
              </a:rPr>
              <a:t>При поступлении информации о травле (буллинге) ребенка </a:t>
            </a:r>
            <a:endParaRPr sz="2000" b="1">
              <a:solidFill>
                <a:srgbClr val="002060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2000" b="1">
                <a:solidFill>
                  <a:srgbClr val="002060"/>
                </a:solidFill>
              </a:rPr>
              <a:t>в организацию образования заместитель руководителя организации образования по воспитательной работе:</a:t>
            </a:r>
            <a:endParaRPr sz="2000" b="1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1fb273a1f13_4_80"/>
          <p:cNvSpPr/>
          <p:nvPr/>
        </p:nvSpPr>
        <p:spPr>
          <a:xfrm>
            <a:off x="0" y="1165250"/>
            <a:ext cx="12192000" cy="400200"/>
          </a:xfrm>
          <a:prstGeom prst="rect">
            <a:avLst/>
          </a:prstGeom>
          <a:solidFill>
            <a:srgbClr val="DDEAF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93" name="Google Shape;193;g1fb273a1f13_4_8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643577" y="0"/>
            <a:ext cx="1548423" cy="672662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Google Shape;194;g1fb273a1f13_4_80"/>
          <p:cNvSpPr txBox="1"/>
          <p:nvPr/>
        </p:nvSpPr>
        <p:spPr>
          <a:xfrm>
            <a:off x="717854" y="2850884"/>
            <a:ext cx="6663000" cy="523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>
                <a:solidFill>
                  <a:schemeClr val="dk1"/>
                </a:solidFill>
              </a:rPr>
              <a:t>на основе собранных данных в течение 2 (двух) рабочих дней принимает решение о признании или не признании травли (буллинга) ребенка;</a:t>
            </a:r>
            <a:endParaRPr i="1">
              <a:solidFill>
                <a:schemeClr val="dk1"/>
              </a:solidFill>
            </a:endParaRPr>
          </a:p>
        </p:txBody>
      </p:sp>
      <p:sp>
        <p:nvSpPr>
          <p:cNvPr id="195" name="Google Shape;195;g1fb273a1f13_4_80"/>
          <p:cNvSpPr/>
          <p:nvPr/>
        </p:nvSpPr>
        <p:spPr>
          <a:xfrm>
            <a:off x="355738" y="1741038"/>
            <a:ext cx="362100" cy="5049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6" name="Google Shape;196;g1fb273a1f13_4_80"/>
          <p:cNvSpPr txBox="1"/>
          <p:nvPr/>
        </p:nvSpPr>
        <p:spPr>
          <a:xfrm>
            <a:off x="374788" y="1791125"/>
            <a:ext cx="362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ru-RU"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20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7" name="Google Shape;197;g1fb273a1f13_4_80"/>
          <p:cNvSpPr/>
          <p:nvPr/>
        </p:nvSpPr>
        <p:spPr>
          <a:xfrm>
            <a:off x="355738" y="2879438"/>
            <a:ext cx="362100" cy="5049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8" name="Google Shape;198;g1fb273a1f13_4_80"/>
          <p:cNvSpPr txBox="1"/>
          <p:nvPr/>
        </p:nvSpPr>
        <p:spPr>
          <a:xfrm>
            <a:off x="374788" y="2929525"/>
            <a:ext cx="362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ru-RU" sz="2000" b="1">
                <a:solidFill>
                  <a:schemeClr val="lt1"/>
                </a:solidFill>
              </a:rPr>
              <a:t>2</a:t>
            </a:r>
            <a:endParaRPr sz="20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" name="Google Shape;199;g1fb273a1f13_4_80"/>
          <p:cNvSpPr txBox="1"/>
          <p:nvPr/>
        </p:nvSpPr>
        <p:spPr>
          <a:xfrm>
            <a:off x="717825" y="1750575"/>
            <a:ext cx="6663000" cy="954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>
                <a:solidFill>
                  <a:schemeClr val="dk1"/>
                </a:solidFill>
              </a:rPr>
              <a:t>в течение 1 (одного) рабочего дня проводит регистрацию поступившей информации в соответствии с пунктом 1 статьи 64 Административного процедурно-процессуального кодекса Республики Казахстан от 29 июня 2020 года;</a:t>
            </a:r>
            <a:endParaRPr i="1">
              <a:solidFill>
                <a:schemeClr val="dk1"/>
              </a:solidFill>
            </a:endParaRPr>
          </a:p>
        </p:txBody>
      </p:sp>
      <p:sp>
        <p:nvSpPr>
          <p:cNvPr id="200" name="Google Shape;200;g1fb273a1f13_4_80"/>
          <p:cNvSpPr/>
          <p:nvPr/>
        </p:nvSpPr>
        <p:spPr>
          <a:xfrm>
            <a:off x="355738" y="3749250"/>
            <a:ext cx="362100" cy="5049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1" name="Google Shape;201;g1fb273a1f13_4_80"/>
          <p:cNvSpPr txBox="1"/>
          <p:nvPr/>
        </p:nvSpPr>
        <p:spPr>
          <a:xfrm>
            <a:off x="374788" y="3799337"/>
            <a:ext cx="362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ru-RU" sz="2000" b="1">
                <a:solidFill>
                  <a:schemeClr val="lt1"/>
                </a:solidFill>
              </a:rPr>
              <a:t>3</a:t>
            </a:r>
            <a:endParaRPr sz="20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g1fb273a1f13_4_80"/>
          <p:cNvSpPr txBox="1"/>
          <p:nvPr/>
        </p:nvSpPr>
        <p:spPr>
          <a:xfrm>
            <a:off x="717825" y="3758782"/>
            <a:ext cx="6663000" cy="24627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>
                <a:solidFill>
                  <a:schemeClr val="dk1"/>
                </a:solidFill>
              </a:rPr>
              <a:t>при принятии решения о признании травли (буллинга):</a:t>
            </a:r>
            <a:endParaRPr>
              <a:solidFill>
                <a:schemeClr val="dk1"/>
              </a:solidFill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>
                <a:solidFill>
                  <a:schemeClr val="dk1"/>
                </a:solidFill>
              </a:rPr>
              <a:t>     </a:t>
            </a:r>
            <a:r>
              <a:rPr lang="ru-RU" i="1">
                <a:solidFill>
                  <a:schemeClr val="dk1"/>
                </a:solidFill>
              </a:rPr>
              <a:t> по согласованию с законными представителями ребенка принимает решение о социальной реабилитации несовершеннолетнего, подвергшегося травле (буллингу), и о социальной адаптации несовершеннолетнего инициатора/зачинщика травли (буллинга);</a:t>
            </a:r>
            <a:endParaRPr i="1">
              <a:solidFill>
                <a:schemeClr val="dk1"/>
              </a:solidFill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i="1">
              <a:solidFill>
                <a:schemeClr val="dk1"/>
              </a:solidFill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i="1">
                <a:solidFill>
                  <a:schemeClr val="dk1"/>
                </a:solidFill>
              </a:rPr>
              <a:t>      в течение 1 (одного) рабочего дня информирует вышестоящий орган образования;</a:t>
            </a:r>
            <a:endParaRPr i="1">
              <a:solidFill>
                <a:schemeClr val="dk1"/>
              </a:solidFill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i="1">
              <a:solidFill>
                <a:schemeClr val="dk1"/>
              </a:solidFill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i="1">
                <a:solidFill>
                  <a:schemeClr val="dk1"/>
                </a:solidFill>
              </a:rPr>
              <a:t>      не позднее 2 (двух) дней передает информацию о принятом решении и данные о ребенке в организацию образования по месту его обучения;</a:t>
            </a:r>
            <a:endParaRPr i="1">
              <a:solidFill>
                <a:schemeClr val="dk1"/>
              </a:solidFill>
            </a:endParaRPr>
          </a:p>
        </p:txBody>
      </p:sp>
      <p:sp>
        <p:nvSpPr>
          <p:cNvPr id="203" name="Google Shape;203;g1fb273a1f13_4_80"/>
          <p:cNvSpPr/>
          <p:nvPr/>
        </p:nvSpPr>
        <p:spPr>
          <a:xfrm>
            <a:off x="7649388" y="1741038"/>
            <a:ext cx="362100" cy="5049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4" name="Google Shape;204;g1fb273a1f13_4_80"/>
          <p:cNvSpPr txBox="1"/>
          <p:nvPr/>
        </p:nvSpPr>
        <p:spPr>
          <a:xfrm>
            <a:off x="7668438" y="1791125"/>
            <a:ext cx="362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ru-RU" sz="2000" b="1">
                <a:solidFill>
                  <a:schemeClr val="lt1"/>
                </a:solidFill>
              </a:rPr>
              <a:t>4</a:t>
            </a:r>
            <a:endParaRPr sz="20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" name="Google Shape;205;g1fb273a1f13_4_80"/>
          <p:cNvSpPr txBox="1"/>
          <p:nvPr/>
        </p:nvSpPr>
        <p:spPr>
          <a:xfrm>
            <a:off x="8011475" y="1750575"/>
            <a:ext cx="3796200" cy="1600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>
                <a:solidFill>
                  <a:schemeClr val="dk1"/>
                </a:solidFill>
              </a:rPr>
              <a:t>принимает меры по урегулированию инцидента, связанного травлей (буллинга) ребенка, путем привлечения медиатора с согласия законных представителей ребенка, инициатора/зачинщика травли (буллинга), и ребенка, подвергшегося травле (буллингу);</a:t>
            </a:r>
            <a:endParaRPr i="1">
              <a:solidFill>
                <a:schemeClr val="dk1"/>
              </a:solidFill>
            </a:endParaRPr>
          </a:p>
        </p:txBody>
      </p:sp>
      <p:sp>
        <p:nvSpPr>
          <p:cNvPr id="206" name="Google Shape;206;g1fb273a1f13_4_80"/>
          <p:cNvSpPr/>
          <p:nvPr/>
        </p:nvSpPr>
        <p:spPr>
          <a:xfrm>
            <a:off x="7649388" y="3749238"/>
            <a:ext cx="362100" cy="5049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7" name="Google Shape;207;g1fb273a1f13_4_80"/>
          <p:cNvSpPr txBox="1"/>
          <p:nvPr/>
        </p:nvSpPr>
        <p:spPr>
          <a:xfrm>
            <a:off x="7668438" y="3799325"/>
            <a:ext cx="362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ru-RU" sz="2000" b="1">
                <a:solidFill>
                  <a:schemeClr val="lt1"/>
                </a:solidFill>
              </a:rPr>
              <a:t>5</a:t>
            </a:r>
            <a:endParaRPr sz="20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g1fb273a1f13_4_80"/>
          <p:cNvSpPr txBox="1"/>
          <p:nvPr/>
        </p:nvSpPr>
        <p:spPr>
          <a:xfrm>
            <a:off x="8011475" y="3758775"/>
            <a:ext cx="3796200" cy="954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>
                <a:solidFill>
                  <a:schemeClr val="dk1"/>
                </a:solidFill>
              </a:rPr>
              <a:t>принимает решение о прекращении травли (буллинга) ребенка при условии устранения нарушения его прав и законных интересов.</a:t>
            </a:r>
            <a:endParaRPr i="1">
              <a:solidFill>
                <a:schemeClr val="dk1"/>
              </a:solidFill>
            </a:endParaRPr>
          </a:p>
        </p:txBody>
      </p:sp>
      <p:sp>
        <p:nvSpPr>
          <p:cNvPr id="209" name="Google Shape;209;g1fb273a1f13_4_80"/>
          <p:cNvSpPr txBox="1"/>
          <p:nvPr/>
        </p:nvSpPr>
        <p:spPr>
          <a:xfrm>
            <a:off x="2248925" y="431203"/>
            <a:ext cx="79824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2000" b="1">
                <a:solidFill>
                  <a:srgbClr val="002060"/>
                </a:solidFill>
              </a:rPr>
              <a:t>При поступлении информации в местный исполнительный орган в сфере образования:</a:t>
            </a:r>
            <a:endParaRPr sz="2000" b="1">
              <a:solidFill>
                <a:srgbClr val="002060"/>
              </a:solidFill>
            </a:endParaRPr>
          </a:p>
        </p:txBody>
      </p:sp>
      <p:pic>
        <p:nvPicPr>
          <p:cNvPr id="210" name="Google Shape;210;g1fb273a1f13_4_80" descr="F:\Преза ЕН\27 апреля\03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51537" y="0"/>
            <a:ext cx="2008187" cy="157039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" name="Google Shape;215;g1fb273a1f13_4_4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643577" y="0"/>
            <a:ext cx="1548423" cy="672662"/>
          </a:xfrm>
          <a:prstGeom prst="rect">
            <a:avLst/>
          </a:prstGeom>
          <a:noFill/>
          <a:ln>
            <a:noFill/>
          </a:ln>
        </p:spPr>
      </p:pic>
      <p:sp>
        <p:nvSpPr>
          <p:cNvPr id="216" name="Google Shape;216;g1fb273a1f13_4_46"/>
          <p:cNvSpPr/>
          <p:nvPr/>
        </p:nvSpPr>
        <p:spPr>
          <a:xfrm>
            <a:off x="1552000" y="854488"/>
            <a:ext cx="9898200" cy="10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500" b="1">
                <a:solidFill>
                  <a:schemeClr val="dk1"/>
                </a:solidFill>
              </a:rPr>
              <a:t>Законные представители ребенка, подвергшегося травле (буллингу), а также инициатора/зачинщика травли (буллинга) при несогласии с решением местного исполнительного органа в сфере образования обжалуют его в соответствии с </a:t>
            </a:r>
            <a:r>
              <a:rPr lang="ru-RU" sz="1500" b="1" i="1">
                <a:solidFill>
                  <a:srgbClr val="00B0F0"/>
                </a:solidFill>
              </a:rPr>
              <a:t>пунктом 5 статьи 91 Административного процедурно-процессуального кодекса Республики Казахстан от 29 июня 2020 года.</a:t>
            </a:r>
            <a:endParaRPr sz="1500" b="1" i="1">
              <a:solidFill>
                <a:srgbClr val="00B0F0"/>
              </a:solidFill>
            </a:endParaRPr>
          </a:p>
        </p:txBody>
      </p:sp>
      <p:pic>
        <p:nvPicPr>
          <p:cNvPr id="217" name="Google Shape;217;g1fb273a1f13_4_4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1"/>
            <a:ext cx="1748734" cy="2375338"/>
          </a:xfrm>
          <a:prstGeom prst="rect">
            <a:avLst/>
          </a:prstGeom>
          <a:noFill/>
          <a:ln>
            <a:noFill/>
          </a:ln>
        </p:spPr>
      </p:pic>
      <p:sp>
        <p:nvSpPr>
          <p:cNvPr id="218" name="Google Shape;218;g1fb273a1f13_4_46"/>
          <p:cNvSpPr/>
          <p:nvPr/>
        </p:nvSpPr>
        <p:spPr>
          <a:xfrm>
            <a:off x="621500" y="3045150"/>
            <a:ext cx="5923500" cy="30624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9525" cap="flat" cmpd="sng">
            <a:solidFill>
              <a:srgbClr val="0020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g1fb273a1f13_4_46"/>
          <p:cNvSpPr txBox="1"/>
          <p:nvPr/>
        </p:nvSpPr>
        <p:spPr>
          <a:xfrm>
            <a:off x="790051" y="3345005"/>
            <a:ext cx="5738700" cy="246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>
                <a:solidFill>
                  <a:schemeClr val="dk1"/>
                </a:solidFill>
              </a:rPr>
              <a:t>осуществляет психологическую поддержку участников травли (буллинга) ребенка через разработку индивидуального плана работы, который включает меры по социальной реабилитации ребенка, подвергшегося травле (буллингу), и социальной адаптации инициатора/зачинщика травли (буллинга) в соответствии с приказом и.о. министра просвещения Республики Казахстан от 25 августа 2022 года № 377 "Об утверждении Правил деятельности психологической службы в организациях среднего образования" (зарегистрирован в Реестре государственной регистрации нормативных правовых актов под № 29288);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g1fb273a1f13_4_46"/>
          <p:cNvSpPr/>
          <p:nvPr/>
        </p:nvSpPr>
        <p:spPr>
          <a:xfrm>
            <a:off x="603910" y="4113138"/>
            <a:ext cx="84000" cy="9264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g1fb273a1f13_4_46"/>
          <p:cNvSpPr txBox="1"/>
          <p:nvPr/>
        </p:nvSpPr>
        <p:spPr>
          <a:xfrm>
            <a:off x="88910" y="4240654"/>
            <a:ext cx="2943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ru-RU" sz="4000" b="1">
                <a:solidFill>
                  <a:srgbClr val="B3C6E7"/>
                </a:solidFill>
                <a:latin typeface="Arial Black"/>
                <a:ea typeface="Arial Black"/>
                <a:cs typeface="Arial Black"/>
                <a:sym typeface="Arial Black"/>
              </a:rPr>
              <a:t>1</a:t>
            </a:r>
            <a:endParaRPr sz="4000" b="1" i="0" u="none" strike="noStrike" cap="none">
              <a:solidFill>
                <a:srgbClr val="B3C6E7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222" name="Google Shape;222;g1fb273a1f13_4_46"/>
          <p:cNvSpPr/>
          <p:nvPr/>
        </p:nvSpPr>
        <p:spPr>
          <a:xfrm>
            <a:off x="0" y="2052132"/>
            <a:ext cx="12192000" cy="798300"/>
          </a:xfrm>
          <a:prstGeom prst="rect">
            <a:avLst/>
          </a:prstGeom>
          <a:solidFill>
            <a:srgbClr val="DDEAF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3" name="Google Shape;223;g1fb273a1f13_4_46"/>
          <p:cNvSpPr/>
          <p:nvPr/>
        </p:nvSpPr>
        <p:spPr>
          <a:xfrm>
            <a:off x="491525" y="2154400"/>
            <a:ext cx="11386200" cy="3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ru-RU">
                <a:solidFill>
                  <a:schemeClr val="dk1"/>
                </a:solidFill>
              </a:rPr>
              <a:t>Организация образования после получения решения о социальной реабилитации несовершеннолетнего, подвергшегося травле (буллингу), и о социальной адаптации несовершеннолетнего, инициатора/зачинщика травли (буллинга):</a:t>
            </a:r>
            <a:endParaRPr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4" name="Google Shape;224;g1fb273a1f13_4_46"/>
          <p:cNvSpPr/>
          <p:nvPr/>
        </p:nvSpPr>
        <p:spPr>
          <a:xfrm>
            <a:off x="7077500" y="3020363"/>
            <a:ext cx="4870500" cy="11076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9525" cap="flat" cmpd="sng">
            <a:solidFill>
              <a:srgbClr val="0020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5" name="Google Shape;225;g1fb273a1f13_4_46"/>
          <p:cNvSpPr txBox="1"/>
          <p:nvPr/>
        </p:nvSpPr>
        <p:spPr>
          <a:xfrm>
            <a:off x="7216096" y="3204713"/>
            <a:ext cx="4719000" cy="73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>
                <a:solidFill>
                  <a:schemeClr val="dk1"/>
                </a:solidFill>
              </a:rPr>
              <a:t>осуществляет постановку на внутришкольный учет ребенка, инициатора/зачинщика травли (буллинга), и мониторинг его исправления;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6" name="Google Shape;226;g1fb273a1f13_4_46"/>
          <p:cNvSpPr/>
          <p:nvPr/>
        </p:nvSpPr>
        <p:spPr>
          <a:xfrm>
            <a:off x="7059910" y="3092651"/>
            <a:ext cx="84000" cy="9264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7" name="Google Shape;227;g1fb273a1f13_4_46"/>
          <p:cNvSpPr txBox="1"/>
          <p:nvPr/>
        </p:nvSpPr>
        <p:spPr>
          <a:xfrm>
            <a:off x="6544910" y="3220167"/>
            <a:ext cx="2943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ru-RU" sz="4000" b="1">
                <a:solidFill>
                  <a:srgbClr val="B3C6E7"/>
                </a:solidFill>
                <a:latin typeface="Arial Black"/>
                <a:ea typeface="Arial Black"/>
                <a:cs typeface="Arial Black"/>
                <a:sym typeface="Arial Black"/>
              </a:rPr>
              <a:t>2</a:t>
            </a:r>
            <a:endParaRPr sz="4000" b="1" i="0" u="none" strike="noStrike" cap="none">
              <a:solidFill>
                <a:srgbClr val="B3C6E7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228" name="Google Shape;228;g1fb273a1f13_4_46"/>
          <p:cNvSpPr/>
          <p:nvPr/>
        </p:nvSpPr>
        <p:spPr>
          <a:xfrm>
            <a:off x="7077500" y="4227675"/>
            <a:ext cx="4870500" cy="18237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9525" cap="flat" cmpd="sng">
            <a:solidFill>
              <a:srgbClr val="0020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9" name="Google Shape;229;g1fb273a1f13_4_46"/>
          <p:cNvSpPr txBox="1"/>
          <p:nvPr/>
        </p:nvSpPr>
        <p:spPr>
          <a:xfrm>
            <a:off x="7216096" y="4424375"/>
            <a:ext cx="4719000" cy="138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>
                <a:solidFill>
                  <a:schemeClr val="dk1"/>
                </a:solidFill>
              </a:rPr>
              <a:t>при отсутствии положительных изменений в поведении ребенка в течение 6 месяцев со дня постановки на внутришкольный учет направляет материалы в комиссию по делам несовершеннолетних и защите их прав (далее – КДН) для рассмотрения и вынесения рекомендаций.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0" name="Google Shape;230;g1fb273a1f13_4_46"/>
          <p:cNvSpPr/>
          <p:nvPr/>
        </p:nvSpPr>
        <p:spPr>
          <a:xfrm>
            <a:off x="7059910" y="4658013"/>
            <a:ext cx="84000" cy="92640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1" name="Google Shape;231;g1fb273a1f13_4_46"/>
          <p:cNvSpPr txBox="1"/>
          <p:nvPr/>
        </p:nvSpPr>
        <p:spPr>
          <a:xfrm>
            <a:off x="6544910" y="4785529"/>
            <a:ext cx="2943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ru-RU" sz="4000" b="1">
                <a:solidFill>
                  <a:srgbClr val="B3C6E7"/>
                </a:solidFill>
                <a:latin typeface="Arial Black"/>
                <a:ea typeface="Arial Black"/>
                <a:cs typeface="Arial Black"/>
                <a:sym typeface="Arial Black"/>
              </a:rPr>
              <a:t>3</a:t>
            </a:r>
            <a:endParaRPr sz="4000" b="1" i="0" u="none" strike="noStrike" cap="none">
              <a:solidFill>
                <a:srgbClr val="B3C6E7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12"/>
          <p:cNvSpPr txBox="1"/>
          <p:nvPr/>
        </p:nvSpPr>
        <p:spPr>
          <a:xfrm>
            <a:off x="1392589" y="1108041"/>
            <a:ext cx="9406800" cy="206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-RU" sz="1600">
                <a:solidFill>
                  <a:schemeClr val="dk1"/>
                </a:solidFill>
              </a:rPr>
              <a:t>КДН осуществляет меры по защите и восстановлению прав и законных интересов ребенка, выявлению и устранению причин и условий, способствующих совершению правонарушений среди несовершеннолетних, защите несовершеннолетних от насилия и жестокого обращения, антиобщественных действий среди несовершеннолетних в соответствии с постановлением Правительства Республики Казахстан</a:t>
            </a:r>
            <a:r>
              <a:rPr lang="ru-RU" sz="1600" b="1">
                <a:solidFill>
                  <a:schemeClr val="dk1"/>
                </a:solidFill>
              </a:rPr>
              <a:t> от 11 июня 2001 года № 789 "Об утверждении Типового положения о деятельности Комиссии по делам несовершеннолетних и защите их прав" </a:t>
            </a:r>
            <a:r>
              <a:rPr lang="ru-RU" sz="1600" b="1" i="1">
                <a:solidFill>
                  <a:schemeClr val="dk1"/>
                </a:solidFill>
              </a:rPr>
              <a:t>(зарегистрирован в Реестре государственной регистрации нормативных правовых актов под № 9123).</a:t>
            </a:r>
            <a:endParaRPr sz="1600" b="1" i="1" u="none" strike="noStrike" cap="none">
              <a:solidFill>
                <a:schemeClr val="dk1"/>
              </a:solidFill>
            </a:endParaRPr>
          </a:p>
        </p:txBody>
      </p:sp>
      <p:pic>
        <p:nvPicPr>
          <p:cNvPr id="237" name="Google Shape;237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643577" y="0"/>
            <a:ext cx="1548423" cy="67266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38" name="Google Shape;238;p12"/>
          <p:cNvCxnSpPr/>
          <p:nvPr/>
        </p:nvCxnSpPr>
        <p:spPr>
          <a:xfrm>
            <a:off x="1463850" y="3288475"/>
            <a:ext cx="9264300" cy="0"/>
          </a:xfrm>
          <a:prstGeom prst="straightConnector1">
            <a:avLst/>
          </a:prstGeom>
          <a:noFill/>
          <a:ln w="9525" cap="flat" cmpd="sng">
            <a:solidFill>
              <a:srgbClr val="03356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239" name="Google Shape;239;p1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88400" y="3406399"/>
            <a:ext cx="1721175" cy="2851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1749</Words>
  <Application>Microsoft Office PowerPoint</Application>
  <PresentationFormat>Широкоэкранный</PresentationFormat>
  <Paragraphs>104</Paragraphs>
  <Slides>13</Slides>
  <Notes>13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Calibri</vt:lpstr>
      <vt:lpstr>Arial</vt:lpstr>
      <vt:lpstr>Arial Black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Жибек Нуржан</cp:lastModifiedBy>
  <cp:revision>1</cp:revision>
  <dcterms:created xsi:type="dcterms:W3CDTF">2022-08-12T09:18:50Z</dcterms:created>
  <dcterms:modified xsi:type="dcterms:W3CDTF">2023-01-25T10:04:11Z</dcterms:modified>
</cp:coreProperties>
</file>